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notesSlides/notesSlide5.xml" ContentType="application/vnd.openxmlformats-officedocument.presentationml.notesSlide+xml"/>
  <Override PartName="/ppt/charts/chart4.xml" ContentType="application/vnd.openxmlformats-officedocument.drawingml.chart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4" r:id="rId3"/>
    <p:sldId id="285" r:id="rId4"/>
    <p:sldId id="283" r:id="rId5"/>
    <p:sldId id="278" r:id="rId6"/>
    <p:sldId id="279" r:id="rId7"/>
    <p:sldId id="280" r:id="rId8"/>
    <p:sldId id="267" r:id="rId9"/>
    <p:sldId id="264" r:id="rId10"/>
    <p:sldId id="281" r:id="rId11"/>
    <p:sldId id="286" r:id="rId12"/>
    <p:sldId id="259" r:id="rId13"/>
    <p:sldId id="287" r:id="rId14"/>
    <p:sldId id="288" r:id="rId15"/>
    <p:sldId id="289" r:id="rId16"/>
    <p:sldId id="273" r:id="rId17"/>
    <p:sldId id="290" r:id="rId18"/>
    <p:sldId id="300" r:id="rId19"/>
    <p:sldId id="272" r:id="rId20"/>
    <p:sldId id="261" r:id="rId21"/>
    <p:sldId id="291" r:id="rId22"/>
    <p:sldId id="292" r:id="rId23"/>
    <p:sldId id="293" r:id="rId24"/>
    <p:sldId id="297" r:id="rId25"/>
    <p:sldId id="260" r:id="rId26"/>
    <p:sldId id="298" r:id="rId27"/>
    <p:sldId id="295" r:id="rId28"/>
    <p:sldId id="299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434" autoAdjust="0"/>
  </p:normalViewPr>
  <p:slideViewPr>
    <p:cSldViewPr>
      <p:cViewPr>
        <p:scale>
          <a:sx n="33" d="100"/>
          <a:sy n="33" d="100"/>
        </p:scale>
        <p:origin x="-2064" y="-7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hf\Desktop\Correlacao%20Geometria-Vazao\Correlacao%20CONE%2044_v-01%20(beta%20estatico)_novo_jul-17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inh\Desktop\CONE%2044_v-01%20(beta%20estatico)_novo_jul-17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inh\Desktop\CONE%2044_v-01%20(beta%20estatico)_novo_jul-17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tlinh\Desktop\CONE%2044_v-01%20(beta%20estatico)_novo_jul-17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Re 71000 up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9AE-4556-AF47-12D6EBDE002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9AE-4556-AF47-12D6EBDE002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9AE-4556-AF47-12D6EBDE002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9AE-4556-AF47-12D6EBDE002A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9AE-4556-AF47-12D6EBDE002A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9AE-4556-AF47-12D6EBDE002A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9AE-4556-AF47-12D6EBDE002A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D9AE-4556-AF47-12D6EBDE002A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D9AE-4556-AF47-12D6EBDE002A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D9AE-4556-AF47-12D6EBDE002A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D9AE-4556-AF47-12D6EBDE002A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D9AE-4556-AF47-12D6EBDE002A}"/>
              </c:ext>
            </c:extLst>
          </c:dPt>
          <c:errBars>
            <c:errBarType val="both"/>
            <c:errValType val="cust"/>
            <c:noEndCap val="0"/>
            <c:plus>
              <c:numRef>
                <c:f>'Analisando Cone 44 Erro %'!$BA$6:$BA$17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plus>
            <c:minus>
              <c:numRef>
                <c:f>'Analisando Cone 44 Erro %'!$AZ$6:$AZ$17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minus>
          </c:errBars>
          <c:cat>
            <c:multiLvlStrRef>
              <c:f>'Analisando Cone 44 Erro %'!$Z$4:$AC$15</c:f>
              <c:multiLvlStrCache>
                <c:ptCount val="12"/>
                <c:lvl>
                  <c:pt idx="0">
                    <c:v>44N</c:v>
                  </c:pt>
                  <c:pt idx="1">
                    <c:v>44A</c:v>
                  </c:pt>
                  <c:pt idx="2">
                    <c:v>44B</c:v>
                  </c:pt>
                  <c:pt idx="3">
                    <c:v>44N</c:v>
                  </c:pt>
                  <c:pt idx="4">
                    <c:v>44A</c:v>
                  </c:pt>
                  <c:pt idx="5">
                    <c:v>44B</c:v>
                  </c:pt>
                  <c:pt idx="6">
                    <c:v>44N</c:v>
                  </c:pt>
                  <c:pt idx="7">
                    <c:v>44A</c:v>
                  </c:pt>
                  <c:pt idx="8">
                    <c:v>44B</c:v>
                  </c:pt>
                  <c:pt idx="9">
                    <c:v>44N</c:v>
                  </c:pt>
                  <c:pt idx="10">
                    <c:v>44A</c:v>
                  </c:pt>
                  <c:pt idx="11">
                    <c:v>44B</c:v>
                  </c:pt>
                </c:lvl>
                <c:lvl>
                  <c:pt idx="0">
                    <c:v> beta 0,5</c:v>
                  </c:pt>
                  <c:pt idx="3">
                    <c:v> beta 0,5</c:v>
                  </c:pt>
                  <c:pt idx="6">
                    <c:v> beta 0,5</c:v>
                  </c:pt>
                  <c:pt idx="9">
                    <c:v> beta 0,5</c:v>
                  </c:pt>
                </c:lvl>
                <c:lvl>
                  <c:pt idx="0">
                    <c:v>camisa lisa</c:v>
                  </c:pt>
                  <c:pt idx="3">
                    <c:v>camisa rugosa</c:v>
                  </c:pt>
                  <c:pt idx="6">
                    <c:v>camisa lisa</c:v>
                  </c:pt>
                  <c:pt idx="9">
                    <c:v>camisa rugosa</c:v>
                  </c:pt>
                </c:lvl>
                <c:lvl>
                  <c:pt idx="0">
                    <c:v>CONE CENTRALIZADO</c:v>
                  </c:pt>
                  <c:pt idx="6">
                    <c:v>CONE DESCENTRALIZADO</c:v>
                  </c:pt>
                </c:lvl>
              </c:multiLvlStrCache>
            </c:multiLvlStrRef>
          </c:cat>
          <c:val>
            <c:numRef>
              <c:f>'Analisando Cone 44 Erro %'!$AD$4:$AD$15</c:f>
              <c:numCache>
                <c:formatCode>0.0</c:formatCode>
                <c:ptCount val="12"/>
                <c:pt idx="0">
                  <c:v>-4.9731561000776824E-2</c:v>
                </c:pt>
                <c:pt idx="1">
                  <c:v>7.6074909040492217E-2</c:v>
                </c:pt>
                <c:pt idx="2">
                  <c:v>-1.7284543375784369</c:v>
                </c:pt>
                <c:pt idx="3">
                  <c:v>-0.1772188961504722</c:v>
                </c:pt>
                <c:pt idx="4">
                  <c:v>-0.1743913452419571</c:v>
                </c:pt>
                <c:pt idx="5">
                  <c:v>-1.3619240652401212</c:v>
                </c:pt>
                <c:pt idx="6">
                  <c:v>-0.73829399598063405</c:v>
                </c:pt>
                <c:pt idx="7">
                  <c:v>-0.57691869028100307</c:v>
                </c:pt>
                <c:pt idx="8">
                  <c:v>-2.1450445246663055</c:v>
                </c:pt>
                <c:pt idx="9">
                  <c:v>-0.95403084460638843</c:v>
                </c:pt>
                <c:pt idx="10">
                  <c:v>-0.57504427738496311</c:v>
                </c:pt>
                <c:pt idx="11">
                  <c:v>-2.0013755778726181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D9AE-4556-AF47-12D6EBDE0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391552"/>
        <c:axId val="157293312"/>
      </c:barChart>
      <c:catAx>
        <c:axId val="16239155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b="1"/>
            </a:pPr>
            <a:endParaRPr lang="pt-BR"/>
          </a:p>
        </c:txPr>
        <c:crossAx val="157293312"/>
        <c:crosses val="autoZero"/>
        <c:auto val="1"/>
        <c:lblAlgn val="ctr"/>
        <c:lblOffset val="100"/>
        <c:noMultiLvlLbl val="0"/>
      </c:catAx>
      <c:valAx>
        <c:axId val="157293312"/>
        <c:scaling>
          <c:orientation val="minMax"/>
          <c:max val="1"/>
          <c:min val="-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Erro em vazão volumétrica [%]</a:t>
                </a:r>
              </a:p>
            </c:rich>
          </c:tx>
          <c:layout/>
          <c:overlay val="0"/>
        </c:title>
        <c:numFmt formatCode="0.00" sourceLinked="0"/>
        <c:majorTickMark val="out"/>
        <c:minorTickMark val="none"/>
        <c:tickLblPos val="nextTo"/>
        <c:crossAx val="162391552"/>
        <c:crosses val="autoZero"/>
        <c:crossBetween val="between"/>
        <c:majorUnit val="0.5"/>
      </c:valAx>
    </c:plotArea>
    <c:plotVisOnly val="1"/>
    <c:dispBlanksAs val="gap"/>
    <c:showDLblsOverMax val="0"/>
  </c:chart>
  <c:spPr>
    <a:ln>
      <a:solidFill>
        <a:schemeClr val="bg1">
          <a:lumMod val="75000"/>
        </a:schemeClr>
      </a:solidFill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Re 71000 up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C1F-4932-B922-6BD0D838D47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C1F-4932-B922-6BD0D838D47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C1F-4932-B922-6BD0D838D47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C1F-4932-B922-6BD0D838D47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C1F-4932-B922-6BD0D838D47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C1F-4932-B922-6BD0D838D47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C1F-4932-B922-6BD0D838D47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DC1F-4932-B922-6BD0D838D47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DC1F-4932-B922-6BD0D838D47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DC1F-4932-B922-6BD0D838D47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DC1F-4932-B922-6BD0D838D47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DC1F-4932-B922-6BD0D838D477}"/>
              </c:ext>
            </c:extLst>
          </c:dPt>
          <c:errBars>
            <c:errBarType val="both"/>
            <c:errValType val="cust"/>
            <c:noEndCap val="0"/>
            <c:plus>
              <c:numRef>
                <c:f>'Analisando Cone 44 Erro %'!$BA$6:$BA$17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plus>
            <c:minus>
              <c:numRef>
                <c:f>'Analisando Cone 44 Erro %'!$AZ$6:$AZ$17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minus>
          </c:errBars>
          <c:cat>
            <c:multiLvlStrRef>
              <c:f>'Analisando Cone 44 Erro %'!$Z$4:$AC$15</c:f>
              <c:multiLvlStrCache>
                <c:ptCount val="12"/>
                <c:lvl>
                  <c:pt idx="0">
                    <c:v>44N</c:v>
                  </c:pt>
                  <c:pt idx="1">
                    <c:v>44A</c:v>
                  </c:pt>
                  <c:pt idx="2">
                    <c:v>44B</c:v>
                  </c:pt>
                  <c:pt idx="3">
                    <c:v>44N</c:v>
                  </c:pt>
                  <c:pt idx="4">
                    <c:v>44A</c:v>
                  </c:pt>
                  <c:pt idx="5">
                    <c:v>44B</c:v>
                  </c:pt>
                  <c:pt idx="6">
                    <c:v>44N</c:v>
                  </c:pt>
                  <c:pt idx="7">
                    <c:v>44A</c:v>
                  </c:pt>
                  <c:pt idx="8">
                    <c:v>44B</c:v>
                  </c:pt>
                  <c:pt idx="9">
                    <c:v>44N</c:v>
                  </c:pt>
                  <c:pt idx="10">
                    <c:v>44A</c:v>
                  </c:pt>
                  <c:pt idx="11">
                    <c:v>44B</c:v>
                  </c:pt>
                </c:lvl>
                <c:lvl>
                  <c:pt idx="0">
                    <c:v> beta 0,5</c:v>
                  </c:pt>
                  <c:pt idx="3">
                    <c:v> beta 0,5</c:v>
                  </c:pt>
                  <c:pt idx="6">
                    <c:v> beta 0,5</c:v>
                  </c:pt>
                  <c:pt idx="9">
                    <c:v> beta 0,5</c:v>
                  </c:pt>
                </c:lvl>
                <c:lvl>
                  <c:pt idx="0">
                    <c:v>camisa lisa</c:v>
                  </c:pt>
                  <c:pt idx="3">
                    <c:v>camisa rugosa</c:v>
                  </c:pt>
                  <c:pt idx="6">
                    <c:v>camisa lisa</c:v>
                  </c:pt>
                  <c:pt idx="9">
                    <c:v>camisa rugosa</c:v>
                  </c:pt>
                </c:lvl>
                <c:lvl>
                  <c:pt idx="0">
                    <c:v>CONE CENTRALIZADO</c:v>
                  </c:pt>
                  <c:pt idx="6">
                    <c:v>CONE DESCENTRALIZADO</c:v>
                  </c:pt>
                </c:lvl>
              </c:multiLvlStrCache>
            </c:multiLvlStrRef>
          </c:cat>
          <c:val>
            <c:numRef>
              <c:f>'Analisando Cone 44 Erro %'!$AD$4:$AD$15</c:f>
              <c:numCache>
                <c:formatCode>0.00</c:formatCode>
                <c:ptCount val="12"/>
                <c:pt idx="0">
                  <c:v>-4.9731561000776824E-2</c:v>
                </c:pt>
                <c:pt idx="1">
                  <c:v>7.6074909040492217E-2</c:v>
                </c:pt>
                <c:pt idx="2">
                  <c:v>-1.7284543375784369</c:v>
                </c:pt>
                <c:pt idx="3">
                  <c:v>-0.1772188961504722</c:v>
                </c:pt>
                <c:pt idx="4">
                  <c:v>-0.1743913452419571</c:v>
                </c:pt>
                <c:pt idx="5">
                  <c:v>-1.3619240652401212</c:v>
                </c:pt>
                <c:pt idx="6">
                  <c:v>-0.73829399598063405</c:v>
                </c:pt>
                <c:pt idx="7">
                  <c:v>-0.57691869028100307</c:v>
                </c:pt>
                <c:pt idx="8">
                  <c:v>-2.1450445246663055</c:v>
                </c:pt>
                <c:pt idx="9">
                  <c:v>-0.95403084460638843</c:v>
                </c:pt>
                <c:pt idx="10">
                  <c:v>-0.57504427738496311</c:v>
                </c:pt>
                <c:pt idx="11">
                  <c:v>-2.0013755778726181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DC1F-4932-B922-6BD0D838D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7974016"/>
        <c:axId val="197861376"/>
      </c:barChart>
      <c:catAx>
        <c:axId val="19797401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b="1"/>
            </a:pPr>
            <a:endParaRPr lang="pt-BR"/>
          </a:p>
        </c:txPr>
        <c:crossAx val="197861376"/>
        <c:crosses val="autoZero"/>
        <c:auto val="1"/>
        <c:lblAlgn val="ctr"/>
        <c:lblOffset val="100"/>
        <c:noMultiLvlLbl val="0"/>
      </c:catAx>
      <c:valAx>
        <c:axId val="197861376"/>
        <c:scaling>
          <c:orientation val="minMax"/>
          <c:max val="1"/>
          <c:min val="-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Erro em vazão volumétrica [%]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197974016"/>
        <c:crosses val="autoZero"/>
        <c:crossBetween val="between"/>
        <c:majorUnit val="0.5"/>
      </c:valAx>
    </c:plotArea>
    <c:plotVisOnly val="1"/>
    <c:dispBlanksAs val="gap"/>
    <c:showDLblsOverMax val="0"/>
  </c:chart>
  <c:spPr>
    <a:ln>
      <a:solidFill>
        <a:schemeClr val="bg1">
          <a:lumMod val="75000"/>
        </a:schemeClr>
      </a:solidFill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Re 71000 up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C1F-4932-B922-6BD0D838D47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C1F-4932-B922-6BD0D838D47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C1F-4932-B922-6BD0D838D47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C1F-4932-B922-6BD0D838D47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C1F-4932-B922-6BD0D838D47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C1F-4932-B922-6BD0D838D47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C1F-4932-B922-6BD0D838D47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DC1F-4932-B922-6BD0D838D47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DC1F-4932-B922-6BD0D838D47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DC1F-4932-B922-6BD0D838D47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DC1F-4932-B922-6BD0D838D47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DC1F-4932-B922-6BD0D838D477}"/>
              </c:ext>
            </c:extLst>
          </c:dPt>
          <c:errBars>
            <c:errBarType val="both"/>
            <c:errValType val="cust"/>
            <c:noEndCap val="0"/>
            <c:plus>
              <c:numRef>
                <c:f>'Analisando Cone 44 Erro %'!$BA$6:$BA$17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plus>
            <c:minus>
              <c:numRef>
                <c:f>'Analisando Cone 44 Erro %'!$AZ$6:$AZ$17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minus>
          </c:errBars>
          <c:cat>
            <c:multiLvlStrRef>
              <c:f>'Analisando Cone 44 Erro %'!$Z$4:$AC$15</c:f>
              <c:multiLvlStrCache>
                <c:ptCount val="12"/>
                <c:lvl>
                  <c:pt idx="0">
                    <c:v>44N</c:v>
                  </c:pt>
                  <c:pt idx="1">
                    <c:v>44A</c:v>
                  </c:pt>
                  <c:pt idx="2">
                    <c:v>44B</c:v>
                  </c:pt>
                  <c:pt idx="3">
                    <c:v>44N</c:v>
                  </c:pt>
                  <c:pt idx="4">
                    <c:v>44A</c:v>
                  </c:pt>
                  <c:pt idx="5">
                    <c:v>44B</c:v>
                  </c:pt>
                  <c:pt idx="6">
                    <c:v>44N</c:v>
                  </c:pt>
                  <c:pt idx="7">
                    <c:v>44A</c:v>
                  </c:pt>
                  <c:pt idx="8">
                    <c:v>44B</c:v>
                  </c:pt>
                  <c:pt idx="9">
                    <c:v>44N</c:v>
                  </c:pt>
                  <c:pt idx="10">
                    <c:v>44A</c:v>
                  </c:pt>
                  <c:pt idx="11">
                    <c:v>44B</c:v>
                  </c:pt>
                </c:lvl>
                <c:lvl>
                  <c:pt idx="0">
                    <c:v> beta 0,5</c:v>
                  </c:pt>
                  <c:pt idx="3">
                    <c:v> beta 0,5</c:v>
                  </c:pt>
                  <c:pt idx="6">
                    <c:v> beta 0,5</c:v>
                  </c:pt>
                  <c:pt idx="9">
                    <c:v> beta 0,5</c:v>
                  </c:pt>
                </c:lvl>
                <c:lvl>
                  <c:pt idx="0">
                    <c:v>camisa lisa</c:v>
                  </c:pt>
                  <c:pt idx="3">
                    <c:v>camisa rugosa</c:v>
                  </c:pt>
                  <c:pt idx="6">
                    <c:v>camisa lisa</c:v>
                  </c:pt>
                  <c:pt idx="9">
                    <c:v>camisa rugosa</c:v>
                  </c:pt>
                </c:lvl>
                <c:lvl>
                  <c:pt idx="0">
                    <c:v>CONE CENTRALIZADO</c:v>
                  </c:pt>
                  <c:pt idx="6">
                    <c:v>CONE DESCENTRALIZADO</c:v>
                  </c:pt>
                </c:lvl>
              </c:multiLvlStrCache>
            </c:multiLvlStrRef>
          </c:cat>
          <c:val>
            <c:numRef>
              <c:f>'Analisando Cone 44 Erro %'!$AD$4:$AD$15</c:f>
              <c:numCache>
                <c:formatCode>0.00</c:formatCode>
                <c:ptCount val="12"/>
                <c:pt idx="0">
                  <c:v>-4.9731561000776824E-2</c:v>
                </c:pt>
                <c:pt idx="1">
                  <c:v>7.6074909040492217E-2</c:v>
                </c:pt>
                <c:pt idx="2">
                  <c:v>-1.7284543375784369</c:v>
                </c:pt>
                <c:pt idx="3">
                  <c:v>-0.1772188961504722</c:v>
                </c:pt>
                <c:pt idx="4">
                  <c:v>-0.1743913452419571</c:v>
                </c:pt>
                <c:pt idx="5">
                  <c:v>-1.3619240652401212</c:v>
                </c:pt>
                <c:pt idx="6">
                  <c:v>-0.73829399598063405</c:v>
                </c:pt>
                <c:pt idx="7">
                  <c:v>-0.57691869028100307</c:v>
                </c:pt>
                <c:pt idx="8">
                  <c:v>-2.1450445246663055</c:v>
                </c:pt>
                <c:pt idx="9">
                  <c:v>-0.95403084460638843</c:v>
                </c:pt>
                <c:pt idx="10">
                  <c:v>-0.57504427738496311</c:v>
                </c:pt>
                <c:pt idx="11">
                  <c:v>-2.0013755778726181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DC1F-4932-B922-6BD0D838D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62690560"/>
        <c:axId val="197863680"/>
      </c:barChart>
      <c:catAx>
        <c:axId val="16269056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b="1"/>
            </a:pPr>
            <a:endParaRPr lang="pt-BR"/>
          </a:p>
        </c:txPr>
        <c:crossAx val="197863680"/>
        <c:crosses val="autoZero"/>
        <c:auto val="1"/>
        <c:lblAlgn val="ctr"/>
        <c:lblOffset val="100"/>
        <c:noMultiLvlLbl val="0"/>
      </c:catAx>
      <c:valAx>
        <c:axId val="197863680"/>
        <c:scaling>
          <c:orientation val="minMax"/>
          <c:max val="1"/>
          <c:min val="-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Erro em vazão volumétrica [%]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162690560"/>
        <c:crosses val="autoZero"/>
        <c:crossBetween val="between"/>
        <c:majorUnit val="0.5"/>
      </c:valAx>
    </c:plotArea>
    <c:plotVisOnly val="1"/>
    <c:dispBlanksAs val="gap"/>
    <c:showDLblsOverMax val="0"/>
  </c:chart>
  <c:spPr>
    <a:ln>
      <a:solidFill>
        <a:schemeClr val="bg1">
          <a:lumMod val="75000"/>
        </a:schemeClr>
      </a:solidFill>
    </a:ln>
  </c:sp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600"/>
            </a:pPr>
            <a:r>
              <a:rPr lang="en-US" sz="1600"/>
              <a:t>Re 71000 up</a:t>
            </a:r>
          </a:p>
        </c:rich>
      </c:tx>
      <c:layout/>
      <c:overlay val="0"/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bg1">
                <a:lumMod val="65000"/>
              </a:schemeClr>
            </a:solidFill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C1F-4932-B922-6BD0D838D477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C1F-4932-B922-6BD0D838D477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C1F-4932-B922-6BD0D838D477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C1F-4932-B922-6BD0D838D477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C1F-4932-B922-6BD0D838D477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C1F-4932-B922-6BD0D838D477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C1F-4932-B922-6BD0D838D477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DC1F-4932-B922-6BD0D838D477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DC1F-4932-B922-6BD0D838D477}"/>
              </c:ext>
            </c:extLst>
          </c:dPt>
          <c:dPt>
            <c:idx val="9"/>
            <c:invertIfNegative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DC1F-4932-B922-6BD0D838D477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DC1F-4932-B922-6BD0D838D477}"/>
              </c:ext>
            </c:extLst>
          </c:dPt>
          <c:dPt>
            <c:idx val="1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7-DC1F-4932-B922-6BD0D838D477}"/>
              </c:ext>
            </c:extLst>
          </c:dPt>
          <c:errBars>
            <c:errBarType val="both"/>
            <c:errValType val="cust"/>
            <c:noEndCap val="0"/>
            <c:plus>
              <c:numRef>
                <c:f>'Analisando Cone 44 Erro %'!$BA$6:$BA$17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plus>
            <c:minus>
              <c:numRef>
                <c:f>'Analisando Cone 44 Erro %'!$AZ$6:$AZ$17</c:f>
                <c:numCache>
                  <c:formatCode>General</c:formatCode>
                  <c:ptCount val="12"/>
                  <c:pt idx="0">
                    <c:v>3.1153225206498651E-2</c:v>
                  </c:pt>
                  <c:pt idx="1">
                    <c:v>4.0926615730939808E-2</c:v>
                  </c:pt>
                  <c:pt idx="2">
                    <c:v>3.9408231387406123E-2</c:v>
                  </c:pt>
                  <c:pt idx="3">
                    <c:v>3.2327568977344255E-2</c:v>
                  </c:pt>
                  <c:pt idx="4">
                    <c:v>3.8899773850007945E-2</c:v>
                  </c:pt>
                  <c:pt idx="5">
                    <c:v>3.5737024991684477E-2</c:v>
                  </c:pt>
                  <c:pt idx="6">
                    <c:v>3.4364781482040169E-2</c:v>
                  </c:pt>
                  <c:pt idx="7">
                    <c:v>3.7956447298492957E-2</c:v>
                  </c:pt>
                  <c:pt idx="8">
                    <c:v>3.2841987557722434E-2</c:v>
                  </c:pt>
                  <c:pt idx="9">
                    <c:v>3.30406527158216E-2</c:v>
                  </c:pt>
                  <c:pt idx="10">
                    <c:v>3.4848524166304434E-2</c:v>
                  </c:pt>
                  <c:pt idx="11">
                    <c:v>3.1364387604498938E-2</c:v>
                  </c:pt>
                </c:numCache>
              </c:numRef>
            </c:minus>
          </c:errBars>
          <c:cat>
            <c:multiLvlStrRef>
              <c:f>'Analisando Cone 44 Erro %'!$Z$4:$AC$15</c:f>
              <c:multiLvlStrCache>
                <c:ptCount val="12"/>
                <c:lvl>
                  <c:pt idx="0">
                    <c:v>44N</c:v>
                  </c:pt>
                  <c:pt idx="1">
                    <c:v>44A</c:v>
                  </c:pt>
                  <c:pt idx="2">
                    <c:v>44B</c:v>
                  </c:pt>
                  <c:pt idx="3">
                    <c:v>44N</c:v>
                  </c:pt>
                  <c:pt idx="4">
                    <c:v>44A</c:v>
                  </c:pt>
                  <c:pt idx="5">
                    <c:v>44B</c:v>
                  </c:pt>
                  <c:pt idx="6">
                    <c:v>44N</c:v>
                  </c:pt>
                  <c:pt idx="7">
                    <c:v>44A</c:v>
                  </c:pt>
                  <c:pt idx="8">
                    <c:v>44B</c:v>
                  </c:pt>
                  <c:pt idx="9">
                    <c:v>44N</c:v>
                  </c:pt>
                  <c:pt idx="10">
                    <c:v>44A</c:v>
                  </c:pt>
                  <c:pt idx="11">
                    <c:v>44B</c:v>
                  </c:pt>
                </c:lvl>
                <c:lvl>
                  <c:pt idx="0">
                    <c:v> beta 0,5</c:v>
                  </c:pt>
                  <c:pt idx="3">
                    <c:v> beta 0,5</c:v>
                  </c:pt>
                  <c:pt idx="6">
                    <c:v> beta 0,5</c:v>
                  </c:pt>
                  <c:pt idx="9">
                    <c:v> beta 0,5</c:v>
                  </c:pt>
                </c:lvl>
                <c:lvl>
                  <c:pt idx="0">
                    <c:v>camisa lisa</c:v>
                  </c:pt>
                  <c:pt idx="3">
                    <c:v>camisa rugosa</c:v>
                  </c:pt>
                  <c:pt idx="6">
                    <c:v>camisa lisa</c:v>
                  </c:pt>
                  <c:pt idx="9">
                    <c:v>camisa rugosa</c:v>
                  </c:pt>
                </c:lvl>
                <c:lvl>
                  <c:pt idx="0">
                    <c:v>CONE CENTRALIZADO</c:v>
                  </c:pt>
                  <c:pt idx="6">
                    <c:v>CONE DESCENTRALIZADO</c:v>
                  </c:pt>
                </c:lvl>
              </c:multiLvlStrCache>
            </c:multiLvlStrRef>
          </c:cat>
          <c:val>
            <c:numRef>
              <c:f>'Analisando Cone 44 Erro %'!$AD$4:$AD$15</c:f>
              <c:numCache>
                <c:formatCode>0.00</c:formatCode>
                <c:ptCount val="12"/>
                <c:pt idx="0">
                  <c:v>-4.9731561000776824E-2</c:v>
                </c:pt>
                <c:pt idx="1">
                  <c:v>7.6074909040492217E-2</c:v>
                </c:pt>
                <c:pt idx="2">
                  <c:v>-1.7284543375784369</c:v>
                </c:pt>
                <c:pt idx="3">
                  <c:v>-0.1772188961504722</c:v>
                </c:pt>
                <c:pt idx="4">
                  <c:v>-0.1743913452419571</c:v>
                </c:pt>
                <c:pt idx="5">
                  <c:v>-1.3619240652401212</c:v>
                </c:pt>
                <c:pt idx="6">
                  <c:v>-0.73829399598063405</c:v>
                </c:pt>
                <c:pt idx="7">
                  <c:v>-0.57691869028100307</c:v>
                </c:pt>
                <c:pt idx="8">
                  <c:v>-2.1450445246663055</c:v>
                </c:pt>
                <c:pt idx="9">
                  <c:v>-0.95403084460638843</c:v>
                </c:pt>
                <c:pt idx="10">
                  <c:v>-0.57504427738496311</c:v>
                </c:pt>
                <c:pt idx="11">
                  <c:v>-2.0013755778726181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8-DC1F-4932-B922-6BD0D838D4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0990592"/>
        <c:axId val="197865984"/>
      </c:barChart>
      <c:catAx>
        <c:axId val="210990592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low"/>
        <c:txPr>
          <a:bodyPr/>
          <a:lstStyle/>
          <a:p>
            <a:pPr>
              <a:defRPr b="1"/>
            </a:pPr>
            <a:endParaRPr lang="pt-BR"/>
          </a:p>
        </c:txPr>
        <c:crossAx val="197865984"/>
        <c:crosses val="autoZero"/>
        <c:auto val="1"/>
        <c:lblAlgn val="ctr"/>
        <c:lblOffset val="100"/>
        <c:noMultiLvlLbl val="0"/>
      </c:catAx>
      <c:valAx>
        <c:axId val="197865984"/>
        <c:scaling>
          <c:orientation val="minMax"/>
          <c:max val="1"/>
          <c:min val="-3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1200"/>
                </a:pPr>
                <a:r>
                  <a:rPr lang="en-US" sz="1200"/>
                  <a:t>Erro em vazão volumétrica [%]</a:t>
                </a:r>
              </a:p>
            </c:rich>
          </c:tx>
          <c:layout/>
          <c:overlay val="0"/>
        </c:title>
        <c:numFmt formatCode="0.00" sourceLinked="1"/>
        <c:majorTickMark val="out"/>
        <c:minorTickMark val="none"/>
        <c:tickLblPos val="nextTo"/>
        <c:crossAx val="210990592"/>
        <c:crosses val="autoZero"/>
        <c:crossBetween val="between"/>
        <c:majorUnit val="0.5"/>
      </c:valAx>
    </c:plotArea>
    <c:plotVisOnly val="1"/>
    <c:dispBlanksAs val="gap"/>
    <c:showDLblsOverMax val="0"/>
  </c:chart>
  <c:spPr>
    <a:ln>
      <a:solidFill>
        <a:schemeClr val="bg1">
          <a:lumMod val="75000"/>
        </a:schemeClr>
      </a:solidFill>
    </a:ln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26/07/2018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Chamar a atenção</a:t>
            </a:r>
            <a:r>
              <a:rPr lang="pt-BR" baseline="0" dirty="0" smtClean="0"/>
              <a:t> para a qualidade dos dados</a:t>
            </a:r>
            <a:endParaRPr lang="pt-BR" dirty="0"/>
          </a:p>
          <a:p>
            <a:r>
              <a:rPr lang="pt-BR" dirty="0" smtClean="0"/>
              <a:t>Mostrar como interpreta o gráfico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22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Variação diametral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22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Variação da rugosidade do tubo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22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Variação da posição do cone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2322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26/07/2018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26/07/2018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26/07/2018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26/07/2018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26/07/2018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26/07/2018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26/07/2018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26/07/2018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26/07/2018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26/07/2018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26/07/2018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26/07/2018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30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0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3.wdp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3.png"/><Relationship Id="rId5" Type="http://schemas.openxmlformats.org/officeDocument/2006/relationships/image" Target="../media/image49.png"/><Relationship Id="rId15" Type="http://schemas.openxmlformats.org/officeDocument/2006/relationships/image" Target="../media/image56.png"/><Relationship Id="rId10" Type="http://schemas.microsoft.com/office/2007/relationships/hdphoto" Target="../media/hdphoto2.wdp"/><Relationship Id="rId4" Type="http://schemas.openxmlformats.org/officeDocument/2006/relationships/image" Target="../media/image48.png"/><Relationship Id="rId9" Type="http://schemas.openxmlformats.org/officeDocument/2006/relationships/image" Target="../media/image52.png"/><Relationship Id="rId14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microsoft.com/office/2007/relationships/hdphoto" Target="../media/hdphoto2.wdp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12" Type="http://schemas.openxmlformats.org/officeDocument/2006/relationships/image" Target="../media/image52.png"/><Relationship Id="rId2" Type="http://schemas.openxmlformats.org/officeDocument/2006/relationships/image" Target="../media/image46.png"/><Relationship Id="rId16" Type="http://schemas.microsoft.com/office/2007/relationships/hdphoto" Target="../media/hdphoto3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7.png"/><Relationship Id="rId5" Type="http://schemas.openxmlformats.org/officeDocument/2006/relationships/image" Target="../media/image49.png"/><Relationship Id="rId15" Type="http://schemas.openxmlformats.org/officeDocument/2006/relationships/image" Target="../media/image54.png"/><Relationship Id="rId10" Type="http://schemas.openxmlformats.org/officeDocument/2006/relationships/image" Target="../media/image56.png"/><Relationship Id="rId4" Type="http://schemas.openxmlformats.org/officeDocument/2006/relationships/image" Target="../media/image48.png"/><Relationship Id="rId9" Type="http://schemas.openxmlformats.org/officeDocument/2006/relationships/image" Target="../media/image55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0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7" Type="http://schemas.openxmlformats.org/officeDocument/2006/relationships/image" Target="../media/image14.tm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tmp"/><Relationship Id="rId5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18.png"/><Relationship Id="rId7" Type="http://schemas.openxmlformats.org/officeDocument/2006/relationships/image" Target="../media/image2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10" Type="http://schemas.openxmlformats.org/officeDocument/2006/relationships/image" Target="../media/image27.jpeg"/><Relationship Id="rId4" Type="http://schemas.openxmlformats.org/officeDocument/2006/relationships/image" Target="../media/image180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76840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 err="1" smtClean="0">
                <a:solidFill>
                  <a:schemeClr val="bg1"/>
                </a:solidFill>
              </a:rPr>
              <a:t>Influência</a:t>
            </a:r>
            <a:r>
              <a:rPr lang="en-US" sz="2400" dirty="0" smtClean="0">
                <a:solidFill>
                  <a:schemeClr val="bg1"/>
                </a:solidFill>
              </a:rPr>
              <a:t> das </a:t>
            </a:r>
            <a:r>
              <a:rPr lang="en-US" sz="2400" dirty="0" err="1" smtClean="0">
                <a:solidFill>
                  <a:schemeClr val="bg1"/>
                </a:solidFill>
              </a:rPr>
              <a:t>Variações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Dimensionais</a:t>
            </a:r>
            <a:r>
              <a:rPr lang="en-US" sz="2400" dirty="0" smtClean="0">
                <a:solidFill>
                  <a:schemeClr val="bg1"/>
                </a:solidFill>
              </a:rPr>
              <a:t> e </a:t>
            </a:r>
            <a:r>
              <a:rPr lang="en-US" sz="2400" dirty="0" err="1" smtClean="0">
                <a:solidFill>
                  <a:schemeClr val="bg1"/>
                </a:solidFill>
              </a:rPr>
              <a:t>Geométricas</a:t>
            </a:r>
            <a:r>
              <a:rPr lang="en-US" sz="2400" dirty="0" smtClean="0">
                <a:solidFill>
                  <a:schemeClr val="bg1"/>
                </a:solidFill>
              </a:rPr>
              <a:t> no </a:t>
            </a:r>
            <a:r>
              <a:rPr lang="en-US" sz="2400" dirty="0" err="1" smtClean="0">
                <a:solidFill>
                  <a:schemeClr val="bg1"/>
                </a:solidFill>
              </a:rPr>
              <a:t>Desempenho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Metrológico</a:t>
            </a:r>
            <a:r>
              <a:rPr lang="en-US" sz="2400" dirty="0" smtClean="0">
                <a:solidFill>
                  <a:schemeClr val="bg1"/>
                </a:solidFill>
              </a:rPr>
              <a:t> do </a:t>
            </a:r>
            <a:r>
              <a:rPr lang="en-US" sz="2400" dirty="0" err="1" smtClean="0">
                <a:solidFill>
                  <a:schemeClr val="bg1"/>
                </a:solidFill>
              </a:rPr>
              <a:t>Medidor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Vazão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Tipo</a:t>
            </a:r>
            <a:r>
              <a:rPr lang="en-US" sz="2400" dirty="0" smtClean="0">
                <a:solidFill>
                  <a:schemeClr val="bg1"/>
                </a:solidFill>
              </a:rPr>
              <a:t> Cone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 smtClean="0">
                <a:solidFill>
                  <a:schemeClr val="bg1"/>
                </a:solidFill>
              </a:rPr>
              <a:t>Thiago Linhares Fernandes 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26 de </a:t>
            </a:r>
            <a:r>
              <a:rPr lang="pt-BR" dirty="0" smtClean="0">
                <a:solidFill>
                  <a:schemeClr val="bg1"/>
                </a:solidFill>
              </a:rPr>
              <a:t>julho de 2018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Departamento de Engenharia Mecânica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 smtClean="0">
                <a:solidFill>
                  <a:schemeClr val="bg1"/>
                </a:solidFill>
              </a:rPr>
              <a:t>Trabalho de Conclusão de Curso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Espaço Reservado para Texto 6"/>
          <p:cNvSpPr txBox="1">
            <a:spLocks/>
          </p:cNvSpPr>
          <p:nvPr/>
        </p:nvSpPr>
        <p:spPr>
          <a:xfrm>
            <a:off x="8328248" y="4458132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200" dirty="0" smtClean="0">
                <a:solidFill>
                  <a:schemeClr val="bg1"/>
                </a:solidFill>
              </a:rPr>
              <a:t>Prof. Gustavo D. </a:t>
            </a:r>
            <a:r>
              <a:rPr lang="pt-BR" sz="1200" dirty="0" err="1" smtClean="0">
                <a:solidFill>
                  <a:schemeClr val="bg1"/>
                </a:solidFill>
              </a:rPr>
              <a:t>Donatelli</a:t>
            </a:r>
            <a:r>
              <a:rPr lang="pt-BR" sz="1200" dirty="0" smtClean="0">
                <a:solidFill>
                  <a:schemeClr val="bg1"/>
                </a:solidFill>
              </a:rPr>
              <a:t>, Dr. Eng. (orientador)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Modelamento, simulação e demonstração do medidor de tipo cone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F5086362-EE4C-4C86-9925-84C62B1086D7}"/>
              </a:ext>
            </a:extLst>
          </p:cNvPr>
          <p:cNvSpPr txBox="1"/>
          <p:nvPr/>
        </p:nvSpPr>
        <p:spPr>
          <a:xfrm>
            <a:off x="335360" y="1393726"/>
            <a:ext cx="11521280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anose="020B0604020202020204" pitchFamily="34" charset="0"/>
              </a:rPr>
              <a:t>Maquete funcional demonstrativa:</a:t>
            </a:r>
          </a:p>
          <a:p>
            <a:pPr algn="l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Uma maquete funcional do medidor de cone foi desenvolvida e construída para demonstrar o funcionamento do medidor e testar a integração com o aplicativo de aquisição de dados e simulação. </a:t>
            </a:r>
          </a:p>
        </p:txBody>
      </p:sp>
      <p:pic>
        <p:nvPicPr>
          <p:cNvPr id="10" name="Imagem 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5" b="2881"/>
          <a:stretch/>
        </p:blipFill>
        <p:spPr bwMode="auto">
          <a:xfrm>
            <a:off x="6888088" y="2737180"/>
            <a:ext cx="4552092" cy="31333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41376" y="2737180"/>
            <a:ext cx="6167362" cy="31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thf\Desktop\IMG_2342 (melhor)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19439" b="14271"/>
          <a:stretch/>
        </p:blipFill>
        <p:spPr bwMode="auto">
          <a:xfrm>
            <a:off x="0" y="-27384"/>
            <a:ext cx="12192000" cy="62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72151"/>
              <a:ext cx="92890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CARACTERIZAÇÃO DOS DESVIOS GEOMÉTRICOS E QUALIFICAÇÃO DO MEDIDOR DE TESTE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388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Caracterização dos desvios geométricos e qualificação do medidor de teste</a:t>
            </a:r>
          </a:p>
        </p:txBody>
      </p:sp>
      <p:pic>
        <p:nvPicPr>
          <p:cNvPr id="3074" name="Picture 2" descr="C:\Users\thf\Desktop\TCC Cone V\Base TCC\Figuras\geometria_5167-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16" y="1537184"/>
            <a:ext cx="5949210" cy="507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thf\Desktop\TCC Cone V\Base TCC\Figuras\amostr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467813"/>
            <a:ext cx="4624736" cy="30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149220" y="6514226"/>
            <a:ext cx="3168352" cy="303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Adaptado da norma ISO 5167-5:2016 </a:t>
            </a:r>
            <a:endParaRPr lang="pt-BR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437520" y="3743536"/>
            <a:ext cx="5419120" cy="25922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norma </a:t>
            </a:r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 5167-5:2016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promove a caracterização geométrica do medidor de cone utilizando apenas medidas de tamanho.</a:t>
            </a:r>
          </a:p>
          <a:p>
            <a:pPr algn="just"/>
            <a:endParaRPr lang="pt-B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medição de referência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análise e caracterização dimensional dos medidores comerciais foi realizada utilizando tecnologia de </a:t>
            </a:r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medição tridimensional por coordenadas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494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Caracterização dos desvios geométricos e qualificação do medidor de teste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35360" y="1502028"/>
            <a:ext cx="9577064" cy="18739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Vantagens da medição tridimensional:</a:t>
            </a:r>
          </a:p>
          <a:p>
            <a:pPr algn="just"/>
            <a:endParaRPr lang="pt-B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medir diferentes formas geométricas com um único sistema de medição;</a:t>
            </a:r>
          </a:p>
          <a:p>
            <a:pPr algn="just"/>
            <a:endParaRPr lang="pt-B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para avaliar a conformidade com especificações geométricas (GD&amp;T);</a:t>
            </a:r>
          </a:p>
          <a:p>
            <a:pPr algn="just"/>
            <a:endParaRPr lang="pt-B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Boa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repetibilidade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quando comparada a instrumentos manuais;</a:t>
            </a:r>
          </a:p>
          <a:p>
            <a:pPr algn="just"/>
            <a:endParaRPr lang="pt-B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Elevada flexibilidade e informatização, além da elevada exatidão e confiabilidade.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553" y="98796"/>
            <a:ext cx="4814656" cy="1456240"/>
          </a:xfrm>
          <a:prstGeom prst="rect">
            <a:avLst/>
          </a:prstGeom>
        </p:spPr>
      </p:pic>
      <p:pic>
        <p:nvPicPr>
          <p:cNvPr id="9" name="Picture 2" descr="F:\16 - Gopro CERTI\GOPR0278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7" b="18250"/>
          <a:stretch/>
        </p:blipFill>
        <p:spPr bwMode="auto">
          <a:xfrm>
            <a:off x="4371122" y="3453378"/>
            <a:ext cx="4245158" cy="277880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94" y="3645024"/>
            <a:ext cx="3477544" cy="25372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9134775" y="3501025"/>
                <a:ext cx="3009897" cy="2304239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pt-B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 viabilidade de medição dimensional é afetada por:</a:t>
                </a:r>
              </a:p>
              <a:p>
                <a:endParaRPr lang="pt-BR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a) Diâmetro interno do tubo</a:t>
                </a:r>
                <a:r>
                  <a:rPr lang="pt-BR" sz="16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endParaRPr lang="pt-BR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b) Razão </a:t>
                </a:r>
                <a14:m>
                  <m:oMath xmlns:m="http://schemas.openxmlformats.org/officeDocument/2006/math">
                    <m:r>
                      <a:rPr lang="pt-BR" sz="1600" b="1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𝜷</m:t>
                    </m:r>
                  </m:oMath>
                </a14:m>
                <a:r>
                  <a:rPr lang="pt-B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endParaRPr lang="pt-BR" sz="5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pt-BR" sz="16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c) Distância entre o flange a jusante e a seção de máxima restrição. </a:t>
                </a: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4775" y="3501025"/>
                <a:ext cx="3009897" cy="2304239"/>
              </a:xfrm>
              <a:prstGeom prst="rect">
                <a:avLst/>
              </a:prstGeom>
              <a:blipFill rotWithShape="1">
                <a:blip r:embed="rId5"/>
                <a:stretch>
                  <a:fillRect l="-1619" t="-1323" r="-18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098" name="Picture 2" descr="C:\Users\thf\Downloads\noun_bracket_1745229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18" r="32991" b="14040"/>
          <a:stretch/>
        </p:blipFill>
        <p:spPr bwMode="auto">
          <a:xfrm>
            <a:off x="8748365" y="4158580"/>
            <a:ext cx="559226" cy="145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4337455" y="6251500"/>
                <a:ext cx="4253425" cy="43204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Laboratório de  Metrologia Dimensional (CERTI)</a:t>
                </a:r>
              </a:p>
              <a:p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MMC </a:t>
                </a:r>
                <a:r>
                  <a:rPr lang="pt-BR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Mitutoyo</a:t>
                </a:r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Beyond-A916, </a:t>
                </a:r>
                <a14:m>
                  <m:oMath xmlns:m="http://schemas.openxmlformats.org/officeDocument/2006/math">
                    <m:r>
                      <a:rPr lang="pt-BR" sz="11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cs typeface="Arial" panose="020B0604020202020204" pitchFamily="34" charset="0"/>
                      </a:rPr>
                      <m:t>𝐸𝑀𝐴</m:t>
                    </m:r>
                    <m:r>
                      <a:rPr lang="pt-BR" sz="11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pt-BR" sz="11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1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3,3+</m:t>
                        </m:r>
                        <m:f>
                          <m:fPr>
                            <m:type m:val="lin"/>
                            <m:ctrlP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6,3</m:t>
                            </m:r>
                            <m: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ea typeface="Cambria Math"/>
                                <a:cs typeface="Arial" panose="020B0604020202020204" pitchFamily="34" charset="0"/>
                              </a:rPr>
                              <m:t>∙</m:t>
                            </m:r>
                            <m: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1000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1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𝜇</m:t>
                    </m:r>
                    <m:r>
                      <a:rPr lang="pt-BR" sz="11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endPara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7455" y="6251500"/>
                <a:ext cx="4253425" cy="432048"/>
              </a:xfrm>
              <a:prstGeom prst="rect">
                <a:avLst/>
              </a:prstGeom>
              <a:blipFill rotWithShape="1">
                <a:blip r:embed="rId7"/>
                <a:stretch>
                  <a:fillRect t="-14286" b="-8714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305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9"/>
          <a:stretch/>
        </p:blipFill>
        <p:spPr>
          <a:xfrm>
            <a:off x="6966396" y="2564904"/>
            <a:ext cx="4253425" cy="339153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Caracterização dos desvios geométricos e qualificação do medidor de teste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35359" y="1502028"/>
            <a:ext cx="11578849" cy="135090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 medidor-teste:</a:t>
            </a:r>
          </a:p>
          <a:p>
            <a:pPr algn="just"/>
            <a:endParaRPr lang="pt-BR" sz="5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Medidor de tipo cone com arquitetura modular, que é capaz de medir a vazão volumétrica em diferentes condições, emulando variações dimensionais e geométricas de maneira controlada.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Imagem 10"/>
          <p:cNvPicPr/>
          <p:nvPr/>
        </p:nvPicPr>
        <p:blipFill>
          <a:blip r:embed="rId3"/>
          <a:stretch>
            <a:fillRect/>
          </a:stretch>
        </p:blipFill>
        <p:spPr>
          <a:xfrm>
            <a:off x="9595846" y="121978"/>
            <a:ext cx="2103148" cy="1418116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201319" y="2575446"/>
            <a:ext cx="6432645" cy="22429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335359" y="2679064"/>
            <a:ext cx="6156581" cy="2048048"/>
            <a:chOff x="335359" y="2679064"/>
            <a:chExt cx="6156581" cy="2048048"/>
          </a:xfrm>
        </p:grpSpPr>
        <p:pic>
          <p:nvPicPr>
            <p:cNvPr id="16" name="Picture 3" descr="H:\editadas\editada_3091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359" y="2679064"/>
              <a:ext cx="3612190" cy="204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:\editadas\editada_310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2084" y="2679064"/>
              <a:ext cx="2479856" cy="2048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Imagem 1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06" y="4866812"/>
            <a:ext cx="4856480" cy="1969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/>
              <p:cNvSpPr txBox="1"/>
              <p:nvPr/>
            </p:nvSpPr>
            <p:spPr>
              <a:xfrm>
                <a:off x="6888088" y="5970488"/>
                <a:ext cx="4253425" cy="432048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Laboratório de  Metrologia Tridimensional Avançada (CERTI)</a:t>
                </a:r>
              </a:p>
              <a:p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MMC Carl </a:t>
                </a:r>
                <a:r>
                  <a:rPr lang="pt-BR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Zeiss</a:t>
                </a:r>
                <a:r>
                  <a:rPr lang="pt-BR" sz="11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pt-BR" sz="1100" dirty="0" err="1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Prismo</a:t>
                </a:r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ultra, </a:t>
                </a:r>
                <a14:m>
                  <m:oMath xmlns:m="http://schemas.openxmlformats.org/officeDocument/2006/math">
                    <m:r>
                      <a:rPr lang="pt-BR" sz="11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cs typeface="Arial" panose="020B0604020202020204" pitchFamily="34" charset="0"/>
                      </a:rPr>
                      <m:t>𝐸𝑀𝐴</m:t>
                    </m:r>
                    <m:r>
                      <a:rPr lang="pt-BR" sz="1100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cs typeface="Arial" panose="020B0604020202020204" pitchFamily="34" charset="0"/>
                      </a:rPr>
                      <m:t>=</m:t>
                    </m:r>
                    <m:d>
                      <m:dPr>
                        <m:ctrlPr>
                          <a:rPr lang="pt-BR" sz="11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pt-BR" sz="11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0,5+</m:t>
                        </m:r>
                        <m:f>
                          <m:fPr>
                            <m:type m:val="lin"/>
                            <m:ctrlP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𝐿</m:t>
                            </m:r>
                          </m:num>
                          <m:den>
                            <m:r>
                              <a:rPr lang="pt-BR" sz="11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500</m:t>
                            </m:r>
                          </m:den>
                        </m:f>
                      </m:e>
                    </m:d>
                  </m:oMath>
                </a14:m>
                <a:r>
                  <a:rPr lang="pt-BR" sz="11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sz="110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𝜇</m:t>
                    </m:r>
                    <m:r>
                      <a:rPr lang="pt-BR" sz="1100" b="0" i="1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ea typeface="Cambria Math"/>
                        <a:cs typeface="Arial" panose="020B0604020202020204" pitchFamily="34" charset="0"/>
                      </a:rPr>
                      <m:t>𝑚</m:t>
                    </m:r>
                  </m:oMath>
                </a14:m>
                <a:endParaRPr lang="pt-BR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CaixaDeTexto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8088" y="5970488"/>
                <a:ext cx="4253425" cy="432048"/>
              </a:xfrm>
              <a:prstGeom prst="rect">
                <a:avLst/>
              </a:prstGeom>
              <a:blipFill rotWithShape="1">
                <a:blip r:embed="rId7"/>
                <a:stretch>
                  <a:fillRect t="-14085" b="-8450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783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-925923"/>
            <a:ext cx="12192000" cy="6731188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prstClr val="white"/>
              </a:solidFill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pt-BR" sz="7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72151"/>
              <a:ext cx="92890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PROCESSAMENTO DOS DADOS E </a:t>
              </a:r>
            </a:p>
            <a:p>
              <a:pPr algn="r"/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RESULTADOS EXPERIMENTAIS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45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m para SE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33035">
            <a:off x="12612144" y="2843609"/>
            <a:ext cx="930098" cy="6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155574" y="1484784"/>
            <a:ext cx="11701065" cy="15542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 realizados no Núcleo de Estudos em Escoamentos de Óleo e Gás – NEMOG da Universidade Federal do Espírito Santo – UFES para a medição do desempenho em vazão do medidor-teste (modular).</a:t>
            </a:r>
          </a:p>
          <a:p>
            <a:pPr algn="just"/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ensaios do medidor-teste foram executados em linha de vazão de ar. Foram gerados dados que permitem comparar o sinal adquirido pelo medidor-teste em relação ao sinal adquirido pelo medidor de referência, que possui rastreabilidade conhecida. </a:t>
            </a:r>
          </a:p>
        </p:txBody>
      </p:sp>
      <p:grpSp>
        <p:nvGrpSpPr>
          <p:cNvPr id="5" name="Grupo 4"/>
          <p:cNvGrpSpPr/>
          <p:nvPr/>
        </p:nvGrpSpPr>
        <p:grpSpPr>
          <a:xfrm>
            <a:off x="1133271" y="3212976"/>
            <a:ext cx="9544458" cy="3200036"/>
            <a:chOff x="439975" y="3181292"/>
            <a:chExt cx="9544458" cy="3200036"/>
          </a:xfrm>
        </p:grpSpPr>
        <p:sp>
          <p:nvSpPr>
            <p:cNvPr id="15" name="Retângulo 14"/>
            <p:cNvSpPr/>
            <p:nvPr/>
          </p:nvSpPr>
          <p:spPr>
            <a:xfrm>
              <a:off x="439975" y="3181292"/>
              <a:ext cx="9544458" cy="3200036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prstClr val="white"/>
                </a:solidFill>
              </a:endParaRPr>
            </a:p>
          </p:txBody>
        </p:sp>
        <p:pic>
          <p:nvPicPr>
            <p:cNvPr id="17" name="Picture 2" descr="H:\GOPR1139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156"/>
            <a:stretch/>
          </p:blipFill>
          <p:spPr bwMode="auto">
            <a:xfrm>
              <a:off x="548929" y="3320992"/>
              <a:ext cx="4375884" cy="2915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Imagem 1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3180" y="3320992"/>
              <a:ext cx="4848539" cy="2915792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51551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6250077" y="1625570"/>
            <a:ext cx="4875346" cy="4301774"/>
            <a:chOff x="6250077" y="1625570"/>
            <a:chExt cx="4875346" cy="43017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77" y="1630793"/>
              <a:ext cx="2415182" cy="1424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77" y="3055125"/>
              <a:ext cx="2415184" cy="1447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77" y="4502229"/>
              <a:ext cx="2415160" cy="140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071" y="1625570"/>
              <a:ext cx="2402352" cy="1419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071" y="3055904"/>
              <a:ext cx="2402350" cy="1442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071" y="4509006"/>
              <a:ext cx="2385814" cy="1418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m para SET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33035">
            <a:off x="12828167" y="2743807"/>
            <a:ext cx="930098" cy="6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7162095" y="150597"/>
            <a:ext cx="4836853" cy="1253884"/>
            <a:chOff x="7162095" y="150597"/>
            <a:chExt cx="4836853" cy="1253884"/>
          </a:xfrm>
        </p:grpSpPr>
        <p:pic>
          <p:nvPicPr>
            <p:cNvPr id="4" name="Picture 2" descr="C:\Users\thf\Downloads\noun_pipeline_1620585.png"/>
            <p:cNvPicPr>
              <a:picLocks noChangeAspect="1" noChangeArrowheads="1"/>
            </p:cNvPicPr>
            <p:nvPr/>
          </p:nvPicPr>
          <p:blipFill rotWithShape="1">
            <a:blip r:embed="rId9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29810" r="18381" b="45863"/>
            <a:stretch/>
          </p:blipFill>
          <p:spPr bwMode="auto">
            <a:xfrm>
              <a:off x="7162095" y="150597"/>
              <a:ext cx="4836853" cy="108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" name="Grupo 4"/>
            <p:cNvGrpSpPr/>
            <p:nvPr/>
          </p:nvGrpSpPr>
          <p:grpSpPr>
            <a:xfrm>
              <a:off x="9696434" y="209053"/>
              <a:ext cx="1728158" cy="1195428"/>
              <a:chOff x="9696434" y="209053"/>
              <a:chExt cx="1728158" cy="1195428"/>
            </a:xfrm>
          </p:grpSpPr>
          <p:pic>
            <p:nvPicPr>
              <p:cNvPr id="14" name="Imagem 1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6434" y="209053"/>
                <a:ext cx="1254950" cy="967285"/>
              </a:xfrm>
              <a:prstGeom prst="rect">
                <a:avLst/>
              </a:prstGeom>
            </p:spPr>
          </p:pic>
          <p:sp>
            <p:nvSpPr>
              <p:cNvPr id="19" name="CaixaDeTexto 18"/>
              <p:cNvSpPr txBox="1"/>
              <p:nvPr/>
            </p:nvSpPr>
            <p:spPr>
              <a:xfrm>
                <a:off x="9912424" y="973594"/>
                <a:ext cx="15121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CONE V CERTI</a:t>
                </a:r>
              </a:p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Sob teste</a:t>
                </a:r>
              </a:p>
            </p:txBody>
          </p:sp>
        </p:grpSp>
        <p:grpSp>
          <p:nvGrpSpPr>
            <p:cNvPr id="2" name="Grupo 1"/>
            <p:cNvGrpSpPr/>
            <p:nvPr/>
          </p:nvGrpSpPr>
          <p:grpSpPr>
            <a:xfrm>
              <a:off x="7948601" y="190549"/>
              <a:ext cx="1819807" cy="1213932"/>
              <a:chOff x="6744072" y="190549"/>
              <a:chExt cx="1819807" cy="1213932"/>
            </a:xfrm>
          </p:grpSpPr>
          <p:pic>
            <p:nvPicPr>
              <p:cNvPr id="16" name="Picture 3" descr="S:\CERTI\CMI\Atividades_CMI\Contratadas\D03C0150.0_CONE_V\Des_Tecnico\F0_Analise_Oport\Seminários\SM 04_30092016\Imagens V-CONE\V_CONE.jpg"/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6599" b="93909" l="13806" r="861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4" r="5905"/>
              <a:stretch/>
            </p:blipFill>
            <p:spPr bwMode="auto">
              <a:xfrm>
                <a:off x="6744072" y="190549"/>
                <a:ext cx="1733802" cy="1084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CaixaDeTexto 19"/>
              <p:cNvSpPr txBox="1"/>
              <p:nvPr/>
            </p:nvSpPr>
            <p:spPr>
              <a:xfrm>
                <a:off x="7051711" y="973594"/>
                <a:ext cx="15121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CONE V UFES</a:t>
                </a:r>
              </a:p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Referência</a:t>
                </a:r>
              </a:p>
            </p:txBody>
          </p:sp>
        </p:grpSp>
      </p:grpSp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358218"/>
              </p:ext>
            </p:extLst>
          </p:nvPr>
        </p:nvGraphicFramePr>
        <p:xfrm>
          <a:off x="371873" y="1556792"/>
          <a:ext cx="5203681" cy="4824535"/>
        </p:xfrm>
        <a:graphic>
          <a:graphicData uri="http://schemas.openxmlformats.org/drawingml/2006/table">
            <a:tbl>
              <a:tblPr>
                <a:tableStyleId>{8EC20E35-A176-4012-BC5E-935CFFF8708E}</a:tableStyleId>
              </a:tblPr>
              <a:tblGrid>
                <a:gridCol w="14756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5176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607711">
                <a:tc>
                  <a:txBody>
                    <a:bodyPr/>
                    <a:lstStyle/>
                    <a:p>
                      <a:pPr algn="ctr" fontAlgn="b"/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Camisa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Beta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140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</a:t>
                      </a:r>
                      <a:r>
                        <a:rPr lang="pt-BR" sz="1200" b="1" u="none" strike="noStrike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</a:p>
                    <a:p>
                      <a:pPr algn="ctr" fontAlgn="ctr"/>
                      <a:r>
                        <a:rPr lang="pt-BR" sz="1200" b="1" u="none" strike="noStrike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centralizado (C)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lisa (L)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44N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44B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rugosa (R)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44N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44B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1402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cone </a:t>
                      </a:r>
                    </a:p>
                    <a:p>
                      <a:pPr algn="ctr" fontAlgn="ctr"/>
                      <a:r>
                        <a:rPr lang="pt-BR" sz="1200" b="1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descentralizado (D)</a:t>
                      </a:r>
                      <a:endParaRPr lang="pt-BR" sz="12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lisa (L)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44N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44B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rugosa (R)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0,5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44A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9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44N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0"/>
                  </a:ext>
                </a:extLst>
              </a:tr>
              <a:tr h="351402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200" u="none" strike="noStrike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44B</a:t>
                      </a:r>
                      <a:endParaRPr lang="pt-BR" sz="12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8461" marR="8461" marT="8461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21"/>
                  </a:ext>
                </a:extLst>
              </a:tr>
            </a:tbl>
          </a:graphicData>
        </a:graphic>
      </p:graphicFrame>
      <p:grpSp>
        <p:nvGrpSpPr>
          <p:cNvPr id="37" name="Grupo 36"/>
          <p:cNvGrpSpPr/>
          <p:nvPr/>
        </p:nvGrpSpPr>
        <p:grpSpPr>
          <a:xfrm>
            <a:off x="4577518" y="1574441"/>
            <a:ext cx="7484273" cy="4014799"/>
            <a:chOff x="4577518" y="1574441"/>
            <a:chExt cx="7484273" cy="4014799"/>
          </a:xfrm>
        </p:grpSpPr>
        <p:grpSp>
          <p:nvGrpSpPr>
            <p:cNvPr id="36" name="Grupo 35"/>
            <p:cNvGrpSpPr/>
            <p:nvPr/>
          </p:nvGrpSpPr>
          <p:grpSpPr>
            <a:xfrm>
              <a:off x="4577518" y="1620836"/>
              <a:ext cx="7032943" cy="3968404"/>
              <a:chOff x="4577518" y="1620836"/>
              <a:chExt cx="7032943" cy="3968404"/>
            </a:xfrm>
          </p:grpSpPr>
          <p:grpSp>
            <p:nvGrpSpPr>
              <p:cNvPr id="9" name="Grupo 8"/>
              <p:cNvGrpSpPr/>
              <p:nvPr/>
            </p:nvGrpSpPr>
            <p:grpSpPr>
              <a:xfrm>
                <a:off x="6717389" y="1620836"/>
                <a:ext cx="4893072" cy="3968404"/>
                <a:chOff x="6920998" y="1844824"/>
                <a:chExt cx="4340714" cy="3520428"/>
              </a:xfrm>
            </p:grpSpPr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xmlns="" id="{CF7D7054-BA4E-4D4B-A098-9898710BE4D7}"/>
                    </a:ext>
                  </a:extLst>
                </p:cNvPr>
                <p:cNvSpPr/>
                <p:nvPr/>
              </p:nvSpPr>
              <p:spPr>
                <a:xfrm>
                  <a:off x="6920998" y="1844824"/>
                  <a:ext cx="4340714" cy="3520428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8" name="CaixaDeTexto 7"/>
                <p:cNvSpPr txBox="1"/>
                <p:nvPr/>
              </p:nvSpPr>
              <p:spPr>
                <a:xfrm rot="16200000">
                  <a:off x="10529114" y="2313623"/>
                  <a:ext cx="1117674" cy="347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pt-BR" sz="1000" b="1" dirty="0" smtClean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CICLO 1</a:t>
                  </a:r>
                  <a:endParaRPr lang="pt-BR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CaixaDeTexto 32"/>
                <p:cNvSpPr txBox="1"/>
                <p:nvPr/>
              </p:nvSpPr>
              <p:spPr>
                <a:xfrm rot="16200000">
                  <a:off x="10529114" y="3431277"/>
                  <a:ext cx="1117674" cy="347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pt-BR" sz="1000" b="1" dirty="0" smtClean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CICLO 2</a:t>
                  </a:r>
                  <a:endParaRPr lang="pt-BR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CaixaDeTexto 33"/>
                <p:cNvSpPr txBox="1"/>
                <p:nvPr/>
              </p:nvSpPr>
              <p:spPr>
                <a:xfrm rot="16200000">
                  <a:off x="10529114" y="4470765"/>
                  <a:ext cx="1117674" cy="347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pt-BR" sz="1000" b="1" dirty="0" smtClean="0">
                      <a:solidFill>
                        <a:schemeClr val="bg1">
                          <a:lumMod val="6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CICLO 3</a:t>
                  </a:r>
                  <a:endParaRPr lang="pt-BR" sz="1000" b="1" dirty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5" name="Grupo 34"/>
              <p:cNvGrpSpPr/>
              <p:nvPr/>
            </p:nvGrpSpPr>
            <p:grpSpPr>
              <a:xfrm>
                <a:off x="4577518" y="1645871"/>
                <a:ext cx="2469580" cy="2364162"/>
                <a:chOff x="4577518" y="1645871"/>
                <a:chExt cx="2469580" cy="2364162"/>
              </a:xfrm>
            </p:grpSpPr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xmlns="" id="{CAA2F603-89C3-4528-8151-E6A9E4BE7792}"/>
                    </a:ext>
                  </a:extLst>
                </p:cNvPr>
                <p:cNvSpPr/>
                <p:nvPr/>
              </p:nvSpPr>
              <p:spPr>
                <a:xfrm>
                  <a:off x="4577518" y="2521052"/>
                  <a:ext cx="648072" cy="306900"/>
                </a:xfrm>
                <a:prstGeom prst="ellipse">
                  <a:avLst/>
                </a:prstGeom>
                <a:solidFill>
                  <a:srgbClr val="FFC000">
                    <a:alpha val="46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23" name="Triângulo isósceles 22">
                  <a:extLst>
                    <a:ext uri="{FF2B5EF4-FFF2-40B4-BE49-F238E27FC236}">
                      <a16:creationId xmlns:a16="http://schemas.microsoft.com/office/drawing/2014/main" xmlns="" id="{1F694B60-A07A-4023-AF92-824533FB8816}"/>
                    </a:ext>
                  </a:extLst>
                </p:cNvPr>
                <p:cNvSpPr/>
                <p:nvPr/>
              </p:nvSpPr>
              <p:spPr>
                <a:xfrm rot="16734867">
                  <a:off x="4794022" y="1756957"/>
                  <a:ext cx="2364162" cy="2141990"/>
                </a:xfrm>
                <a:prstGeom prst="triangle">
                  <a:avLst/>
                </a:prstGeom>
                <a:solidFill>
                  <a:srgbClr val="FFC000">
                    <a:alpha val="40000"/>
                  </a:srgbClr>
                </a:solidFill>
                <a:ln>
                  <a:noFill/>
                </a:ln>
                <a:effectLst>
                  <a:softEdge rad="5080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</p:grpSp>
        <p:pic>
          <p:nvPicPr>
            <p:cNvPr id="38" name="Picture 2" descr="Resultado de imagem para matlab logo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885" y="1574441"/>
              <a:ext cx="952906" cy="360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3054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6250077" y="1625570"/>
            <a:ext cx="4875346" cy="4301774"/>
            <a:chOff x="6250077" y="1625570"/>
            <a:chExt cx="4875346" cy="4301774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77" y="1630793"/>
              <a:ext cx="2415182" cy="1424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77" y="3055125"/>
              <a:ext cx="2415184" cy="14471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0077" y="4502229"/>
              <a:ext cx="2415160" cy="14058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6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071" y="1625570"/>
              <a:ext cx="2402352" cy="14199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071" y="3055904"/>
              <a:ext cx="2402350" cy="14427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8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3071" y="4509006"/>
              <a:ext cx="2385814" cy="14183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  <a:endParaRPr lang="pt-BR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Resultado de imagem para SET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33035">
            <a:off x="12828167" y="2743807"/>
            <a:ext cx="930098" cy="66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Grupo 36"/>
          <p:cNvGrpSpPr/>
          <p:nvPr/>
        </p:nvGrpSpPr>
        <p:grpSpPr>
          <a:xfrm>
            <a:off x="6717389" y="1574441"/>
            <a:ext cx="5344402" cy="4014799"/>
            <a:chOff x="6717389" y="1574441"/>
            <a:chExt cx="5344402" cy="4014799"/>
          </a:xfrm>
        </p:grpSpPr>
        <p:grpSp>
          <p:nvGrpSpPr>
            <p:cNvPr id="9" name="Grupo 8"/>
            <p:cNvGrpSpPr/>
            <p:nvPr/>
          </p:nvGrpSpPr>
          <p:grpSpPr>
            <a:xfrm>
              <a:off x="6717389" y="1620836"/>
              <a:ext cx="4893072" cy="3968404"/>
              <a:chOff x="6920998" y="1844824"/>
              <a:chExt cx="4340714" cy="3520428"/>
            </a:xfrm>
          </p:grpSpPr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xmlns="" id="{CF7D7054-BA4E-4D4B-A098-9898710BE4D7}"/>
                  </a:ext>
                </a:extLst>
              </p:cNvPr>
              <p:cNvSpPr/>
              <p:nvPr/>
            </p:nvSpPr>
            <p:spPr>
              <a:xfrm>
                <a:off x="6920998" y="1844824"/>
                <a:ext cx="4340714" cy="352042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8" name="CaixaDeTexto 7"/>
              <p:cNvSpPr txBox="1"/>
              <p:nvPr/>
            </p:nvSpPr>
            <p:spPr>
              <a:xfrm rot="16200000">
                <a:off x="10529114" y="2313623"/>
                <a:ext cx="1117674" cy="3475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pt-BR" sz="1000" b="1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CICLO 1</a:t>
                </a:r>
                <a:endParaRPr lang="pt-BR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" name="CaixaDeTexto 32"/>
              <p:cNvSpPr txBox="1"/>
              <p:nvPr/>
            </p:nvSpPr>
            <p:spPr>
              <a:xfrm rot="16200000">
                <a:off x="10529114" y="3431277"/>
                <a:ext cx="1117674" cy="3475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pt-BR" sz="1000" b="1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CICLO 2</a:t>
                </a:r>
                <a:endParaRPr lang="pt-BR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4" name="CaixaDeTexto 33"/>
              <p:cNvSpPr txBox="1"/>
              <p:nvPr/>
            </p:nvSpPr>
            <p:spPr>
              <a:xfrm rot="16200000">
                <a:off x="10529114" y="4470765"/>
                <a:ext cx="1117674" cy="347522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pt-BR" sz="1000" b="1" dirty="0" smtClean="0">
                    <a:solidFill>
                      <a:schemeClr val="bg1">
                        <a:lumMod val="6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CICLO 3</a:t>
                </a:r>
                <a:endParaRPr lang="pt-BR" sz="1000" b="1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38" name="Picture 2" descr="Resultado de imagem para matlab log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8885" y="1574441"/>
              <a:ext cx="952906" cy="360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C:\Users\thf\Desktop\TCC Cone V\Base TCC\Figuras\infográfico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43" y="1449114"/>
            <a:ext cx="4924440" cy="5372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" name="Grupo 50"/>
          <p:cNvGrpSpPr/>
          <p:nvPr/>
        </p:nvGrpSpPr>
        <p:grpSpPr>
          <a:xfrm>
            <a:off x="7162095" y="150597"/>
            <a:ext cx="4836853" cy="1253884"/>
            <a:chOff x="7162095" y="150597"/>
            <a:chExt cx="4836853" cy="1253884"/>
          </a:xfrm>
        </p:grpSpPr>
        <p:pic>
          <p:nvPicPr>
            <p:cNvPr id="52" name="Picture 2" descr="C:\Users\thf\Downloads\noun_pipeline_1620585.png"/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62" t="29810" r="18381" b="45863"/>
            <a:stretch/>
          </p:blipFill>
          <p:spPr bwMode="auto">
            <a:xfrm>
              <a:off x="7162095" y="150597"/>
              <a:ext cx="4836853" cy="10841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upo 52"/>
            <p:cNvGrpSpPr/>
            <p:nvPr/>
          </p:nvGrpSpPr>
          <p:grpSpPr>
            <a:xfrm>
              <a:off x="9696434" y="209053"/>
              <a:ext cx="1728158" cy="1195428"/>
              <a:chOff x="9696434" y="209053"/>
              <a:chExt cx="1728158" cy="1195428"/>
            </a:xfrm>
          </p:grpSpPr>
          <p:pic>
            <p:nvPicPr>
              <p:cNvPr id="57" name="Imagem 56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96434" y="209053"/>
                <a:ext cx="1254950" cy="967285"/>
              </a:xfrm>
              <a:prstGeom prst="rect">
                <a:avLst/>
              </a:prstGeom>
            </p:spPr>
          </p:pic>
          <p:sp>
            <p:nvSpPr>
              <p:cNvPr id="58" name="CaixaDeTexto 57"/>
              <p:cNvSpPr txBox="1"/>
              <p:nvPr/>
            </p:nvSpPr>
            <p:spPr>
              <a:xfrm>
                <a:off x="9912424" y="973594"/>
                <a:ext cx="15121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CONE V CERTI</a:t>
                </a:r>
              </a:p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Sob teste</a:t>
                </a:r>
              </a:p>
            </p:txBody>
          </p:sp>
        </p:grpSp>
        <p:grpSp>
          <p:nvGrpSpPr>
            <p:cNvPr id="54" name="Grupo 53"/>
            <p:cNvGrpSpPr/>
            <p:nvPr/>
          </p:nvGrpSpPr>
          <p:grpSpPr>
            <a:xfrm>
              <a:off x="7948601" y="190549"/>
              <a:ext cx="1819807" cy="1213932"/>
              <a:chOff x="6744072" y="190549"/>
              <a:chExt cx="1819807" cy="1213932"/>
            </a:xfrm>
          </p:grpSpPr>
          <p:pic>
            <p:nvPicPr>
              <p:cNvPr id="55" name="Picture 3" descr="S:\CERTI\CMI\Atividades_CMI\Contratadas\D03C0150.0_CONE_V\Des_Tecnico\F0_Analise_Oport\Seminários\SM 04_30092016\Imagens V-CONE\V_CONE.jpg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6599" b="93909" l="13806" r="86104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284" r="5905"/>
              <a:stretch/>
            </p:blipFill>
            <p:spPr bwMode="auto">
              <a:xfrm>
                <a:off x="6744072" y="190549"/>
                <a:ext cx="1733802" cy="108419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CaixaDeTexto 55"/>
              <p:cNvSpPr txBox="1"/>
              <p:nvPr/>
            </p:nvSpPr>
            <p:spPr>
              <a:xfrm>
                <a:off x="7051711" y="973594"/>
                <a:ext cx="1512168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CONE V UFES</a:t>
                </a:r>
              </a:p>
              <a:p>
                <a:pPr algn="ctr"/>
                <a:r>
                  <a:rPr lang="pt-BR" sz="1100" dirty="0">
                    <a:solidFill>
                      <a:schemeClr val="bg1">
                        <a:lumMod val="50000"/>
                      </a:schemeClr>
                    </a:solidFill>
                    <a:latin typeface="Trebuchet MS" panose="020B0603020202020204" pitchFamily="34" charset="0"/>
                  </a:rPr>
                  <a:t>Referência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148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1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tângulo 26"/>
          <p:cNvSpPr/>
          <p:nvPr/>
        </p:nvSpPr>
        <p:spPr>
          <a:xfrm>
            <a:off x="1199456" y="1623657"/>
            <a:ext cx="10056328" cy="424434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050" name="Picture 2" descr="C:\Users\thf\Downloads\noun_double arrows_787165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5" t="32313" r="9404" b="43742"/>
          <a:stretch/>
        </p:blipFill>
        <p:spPr bwMode="auto">
          <a:xfrm>
            <a:off x="350218" y="5842601"/>
            <a:ext cx="5673774" cy="14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C:\Users\thf\Downloads\noun_double arrows_787165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13" b="43742"/>
          <a:stretch/>
        </p:blipFill>
        <p:spPr bwMode="auto">
          <a:xfrm>
            <a:off x="8879971" y="1065748"/>
            <a:ext cx="2832654" cy="7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C:\Users\thf\Downloads\noun_double arrows_787165.png"/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4" t="32313" r="9404" b="43742"/>
          <a:stretch/>
        </p:blipFill>
        <p:spPr bwMode="auto">
          <a:xfrm rot="16200000">
            <a:off x="-2118516" y="2962889"/>
            <a:ext cx="5976664" cy="143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aixaDeTexto 29"/>
          <p:cNvSpPr txBox="1"/>
          <p:nvPr/>
        </p:nvSpPr>
        <p:spPr>
          <a:xfrm>
            <a:off x="9321502" y="437136"/>
            <a:ext cx="2896707" cy="77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3200" i="1" dirty="0">
                <a:solidFill>
                  <a:schemeClr val="accent2"/>
                </a:solidFill>
                <a:latin typeface="Route Du Soleil DEMO" pitchFamily="50" charset="0"/>
              </a:rPr>
              <a:t>v</a:t>
            </a:r>
            <a:r>
              <a:rPr kumimoji="0" lang="pt-BR" sz="32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ute Du Soleil DEMO" pitchFamily="50" charset="0"/>
              </a:rPr>
              <a:t>ariações</a:t>
            </a:r>
            <a:r>
              <a:rPr kumimoji="0" lang="pt-BR" sz="32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ute Du Soleil DEMO" pitchFamily="50" charset="0"/>
              </a:rPr>
              <a:t> </a:t>
            </a:r>
            <a:r>
              <a:rPr kumimoji="0" lang="pt-BR" sz="3200" b="0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ute Du Soleil DEMO" pitchFamily="50" charset="0"/>
              </a:rPr>
              <a:t>dimensionais e geométricas propositais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6008340" y="6058524"/>
            <a:ext cx="289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ute Du Soleil DEMO" pitchFamily="50" charset="0"/>
              </a:rPr>
              <a:t>número de Reynolds</a:t>
            </a:r>
            <a:endParaRPr kumimoji="0" lang="pt-BR" sz="40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Route Du Soleil DEMO" pitchFamily="50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1086384" y="585220"/>
            <a:ext cx="2898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Route Du Soleil DEMO" pitchFamily="50" charset="0"/>
              </a:rPr>
              <a:t>histerese</a:t>
            </a:r>
            <a:endParaRPr kumimoji="0" lang="pt-BR" sz="40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Route Du Soleil DEMO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3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0" r="10503"/>
          <a:stretch/>
        </p:blipFill>
        <p:spPr>
          <a:xfrm>
            <a:off x="5785430" y="0"/>
            <a:ext cx="6406570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r="35481"/>
          <a:stretch/>
        </p:blipFill>
        <p:spPr>
          <a:xfrm>
            <a:off x="1" y="0"/>
            <a:ext cx="5785430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266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760296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725686"/>
              </p:ext>
            </p:extLst>
          </p:nvPr>
        </p:nvGraphicFramePr>
        <p:xfrm>
          <a:off x="360000" y="1440000"/>
          <a:ext cx="57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68565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760296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xmlns="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57350545"/>
              </p:ext>
            </p:extLst>
          </p:nvPr>
        </p:nvGraphicFramePr>
        <p:xfrm>
          <a:off x="360000" y="1440000"/>
          <a:ext cx="57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8849C406-53C4-4DD3-9BA5-6424CBDB79F3}"/>
              </a:ext>
            </a:extLst>
          </p:cNvPr>
          <p:cNvSpPr/>
          <p:nvPr/>
        </p:nvSpPr>
        <p:spPr>
          <a:xfrm>
            <a:off x="7104112" y="1440000"/>
            <a:ext cx="4049486" cy="2880320"/>
          </a:xfrm>
          <a:prstGeom prst="rect">
            <a:avLst/>
          </a:prstGeom>
          <a:blipFill>
            <a:blip r:embed="rId4"/>
            <a:srcRect/>
            <a:stretch>
              <a:fillRect l="-4026" r="-8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7104112" y="4519786"/>
            <a:ext cx="4176464" cy="1789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configurações 44A e 44B apresentam diferenças significativas, sendo que os erros para os casos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A’s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mostram-se menores que os erros para os casos </a:t>
            </a:r>
            <a:r>
              <a:rPr lang="pt-BR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B’s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816080" y="404664"/>
            <a:ext cx="5040560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variação diametral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BFB4389D-8961-4A41-A013-1CAAA00A573D}"/>
              </a:ext>
            </a:extLst>
          </p:cNvPr>
          <p:cNvSpPr/>
          <p:nvPr/>
        </p:nvSpPr>
        <p:spPr>
          <a:xfrm>
            <a:off x="1126931" y="2636912"/>
            <a:ext cx="1152645" cy="309634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2" name="Grupo 11"/>
          <p:cNvGrpSpPr/>
          <p:nvPr/>
        </p:nvGrpSpPr>
        <p:grpSpPr>
          <a:xfrm>
            <a:off x="2351584" y="2636912"/>
            <a:ext cx="3600917" cy="3096344"/>
            <a:chOff x="2351584" y="2636912"/>
            <a:chExt cx="3600917" cy="3096344"/>
          </a:xfrm>
        </p:grpSpPr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2351584" y="2636912"/>
              <a:ext cx="1152645" cy="3096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3575720" y="2636912"/>
              <a:ext cx="1152645" cy="3096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4799856" y="2636912"/>
              <a:ext cx="1152645" cy="309634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81116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760296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xmlns="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5763155"/>
              </p:ext>
            </p:extLst>
          </p:nvPr>
        </p:nvGraphicFramePr>
        <p:xfrm>
          <a:off x="360000" y="1440000"/>
          <a:ext cx="57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8849C406-53C4-4DD3-9BA5-6424CBDB79F3}"/>
              </a:ext>
            </a:extLst>
          </p:cNvPr>
          <p:cNvSpPr/>
          <p:nvPr/>
        </p:nvSpPr>
        <p:spPr>
          <a:xfrm>
            <a:off x="7248128" y="1440000"/>
            <a:ext cx="4212023" cy="2880320"/>
          </a:xfrm>
          <a:prstGeom prst="rect">
            <a:avLst/>
          </a:prstGeom>
          <a:blipFill>
            <a:blip r:embed="rId4"/>
            <a:srcRect/>
            <a:stretch>
              <a:fillRect l="-2062" r="-56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104112" y="4519786"/>
                <a:ext cx="4176464" cy="178953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just"/>
                <a:r>
                  <a:rPr lang="pt-B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A rugosidade do tubo não apresenta efeito relevante no erro em vazão volumétrica. Na medida em que </a:t>
                </a:r>
                <a14:m>
                  <m:oMath xmlns:m="http://schemas.openxmlformats.org/officeDocument/2006/math">
                    <m:r>
                      <a:rPr lang="pt-BR" b="0" i="1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/>
                        <a:cs typeface="Arial" panose="020B0604020202020204" pitchFamily="34" charset="0"/>
                      </a:rPr>
                      <m:t>𝑅𝑒</m:t>
                    </m:r>
                  </m:oMath>
                </a14:m>
                <a:r>
                  <a:rPr lang="pt-BR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varia, o comportamento do erro é análogo para os diferentes casos. </a:t>
                </a:r>
                <a:endParaRPr lang="pt-B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112" y="4519786"/>
                <a:ext cx="4176464" cy="1789534"/>
              </a:xfrm>
              <a:prstGeom prst="rect">
                <a:avLst/>
              </a:prstGeom>
              <a:blipFill rotWithShape="1">
                <a:blip r:embed="rId6"/>
                <a:stretch>
                  <a:fillRect l="-1168" t="-1701" r="-131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CaixaDeTexto 11"/>
          <p:cNvSpPr txBox="1"/>
          <p:nvPr/>
        </p:nvSpPr>
        <p:spPr>
          <a:xfrm>
            <a:off x="6816080" y="328464"/>
            <a:ext cx="5040560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variação da rugosidade do tubo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126931" y="2636912"/>
            <a:ext cx="1639842" cy="2376264"/>
            <a:chOff x="1126931" y="2636912"/>
            <a:chExt cx="1639842" cy="2376264"/>
          </a:xfrm>
        </p:grpSpPr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1126931" y="2636912"/>
              <a:ext cx="415189" cy="23762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2351584" y="2636912"/>
              <a:ext cx="415189" cy="2376264"/>
            </a:xfrm>
            <a:prstGeom prst="rect">
              <a:avLst/>
            </a:prstGeom>
            <a:noFill/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553272" y="2636912"/>
            <a:ext cx="1589765" cy="2376264"/>
            <a:chOff x="3553272" y="2636912"/>
            <a:chExt cx="1589765" cy="2376264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3553272" y="2636912"/>
              <a:ext cx="415189" cy="2376264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xmlns="" id="{BFB4389D-8961-4A41-A013-1CAAA00A573D}"/>
                </a:ext>
              </a:extLst>
            </p:cNvPr>
            <p:cNvSpPr/>
            <p:nvPr/>
          </p:nvSpPr>
          <p:spPr>
            <a:xfrm>
              <a:off x="4727848" y="2636912"/>
              <a:ext cx="415189" cy="2376264"/>
            </a:xfrm>
            <a:prstGeom prst="rect">
              <a:avLst/>
            </a:prstGeom>
            <a:noFill/>
            <a:ln w="95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5591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760296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Processamento dos dados e resultados experimentais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xmlns="" id="{00000000-0008-0000-0000-000006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1953861"/>
              </p:ext>
            </p:extLst>
          </p:nvPr>
        </p:nvGraphicFramePr>
        <p:xfrm>
          <a:off x="360000" y="1440000"/>
          <a:ext cx="5760000" cy="50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8849C406-53C4-4DD3-9BA5-6424CBDB79F3}"/>
              </a:ext>
            </a:extLst>
          </p:cNvPr>
          <p:cNvSpPr/>
          <p:nvPr/>
        </p:nvSpPr>
        <p:spPr>
          <a:xfrm>
            <a:off x="7248128" y="1440000"/>
            <a:ext cx="4109695" cy="2880320"/>
          </a:xfrm>
          <a:prstGeom prst="rect">
            <a:avLst/>
          </a:prstGeom>
          <a:blipFill>
            <a:blip r:embed="rId4"/>
            <a:srcRect/>
            <a:stretch>
              <a:fillRect l="-4604" r="-578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104112" y="4519786"/>
            <a:ext cx="4176464" cy="178953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just"/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 descentralização do cone apresenta efeito relevante. Porém, o efeito da descentralização é menos acentuado que o efeito da variação diametral (N, A, B). 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6816080" y="328464"/>
            <a:ext cx="5040560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Efeito da variação da posição do cone</a:t>
            </a:r>
            <a:endParaRPr lang="pt-BR" sz="24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BFB4389D-8961-4A41-A013-1CAAA00A573D}"/>
              </a:ext>
            </a:extLst>
          </p:cNvPr>
          <p:cNvSpPr/>
          <p:nvPr/>
        </p:nvSpPr>
        <p:spPr>
          <a:xfrm>
            <a:off x="1126931" y="2636912"/>
            <a:ext cx="415189" cy="2376264"/>
          </a:xfrm>
          <a:prstGeom prst="rect">
            <a:avLst/>
          </a:prstGeom>
          <a:noFill/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xmlns="" id="{BFB4389D-8961-4A41-A013-1CAAA00A573D}"/>
              </a:ext>
            </a:extLst>
          </p:cNvPr>
          <p:cNvSpPr/>
          <p:nvPr/>
        </p:nvSpPr>
        <p:spPr>
          <a:xfrm>
            <a:off x="3553272" y="2636912"/>
            <a:ext cx="415189" cy="2376264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9184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-27384"/>
            <a:ext cx="12192000" cy="6885384"/>
          </a:xfrm>
          <a:prstGeom prst="rect">
            <a:avLst/>
          </a:prstGeom>
          <a:blipFill dpi="0" rotWithShape="1">
            <a:blip r:embed="rId2"/>
            <a:srcRect/>
            <a:stretch>
              <a:fillRect l="1" r="-8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6</a:t>
              </a: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VISÕES, CONCLUSÕES E </a:t>
              </a:r>
            </a:p>
            <a:p>
              <a:pPr algn="r"/>
              <a:r>
                <a:rPr lang="pt-BR" sz="2800" b="1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DISCUSSÕES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730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Conclusões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37840" y="1496884"/>
            <a:ext cx="11590808" cy="35317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Ao longo do trabalho foi possível constatar que</a:t>
            </a:r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just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medidor de vazão de tipo cone apresenta vantagens operacionais que o 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tornam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atrativo para os processos da indústria de P&amp;G. </a:t>
            </a:r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pt-BR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natureza desse medidor e os processos usados na sua fabricação tornam necessário realizar sua calibração em laboratório de vazão, em condições semelhantes às de operação, para ajustar o coeficiente de descarga e com isso reduzir o erro a valores compatíveis com os requisitos da indústria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endParaRPr lang="pt-BR" sz="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Ao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longo da operação, o medidor pode sofrer alterações na sua geometria, progressivas ou bruscas, que afetam seu desempenho enquanto elemento primário de geração do diferencial de pressão. </a:t>
            </a:r>
          </a:p>
          <a:p>
            <a:pPr algn="just"/>
            <a:endParaRPr lang="pt-BR" sz="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falta de conhecimento sobre a natureza e evolução dessas variações gera insegurança sobre a confiabilidade dos resultados e acarreta exigências de realizar a calibração em vazão em intervalos bastante curtos, dificultando a adoção mais ampla dessa tecnologia de medição. </a:t>
            </a:r>
          </a:p>
        </p:txBody>
      </p:sp>
      <p:grpSp>
        <p:nvGrpSpPr>
          <p:cNvPr id="14" name="Grupo 13"/>
          <p:cNvGrpSpPr/>
          <p:nvPr/>
        </p:nvGrpSpPr>
        <p:grpSpPr>
          <a:xfrm>
            <a:off x="337840" y="5298330"/>
            <a:ext cx="10194190" cy="1298405"/>
            <a:chOff x="337840" y="5298330"/>
            <a:chExt cx="10194190" cy="1298405"/>
          </a:xfrm>
        </p:grpSpPr>
        <p:pic>
          <p:nvPicPr>
            <p:cNvPr id="3074" name="Picture 2" descr="C:\Users\thf\Downloads\noun_exclamation_1447148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354"/>
            <a:stretch/>
          </p:blipFill>
          <p:spPr bwMode="auto">
            <a:xfrm>
              <a:off x="337840" y="5317064"/>
              <a:ext cx="1494135" cy="12796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aixaDeTexto 11"/>
            <p:cNvSpPr txBox="1"/>
            <p:nvPr/>
          </p:nvSpPr>
          <p:spPr>
            <a:xfrm>
              <a:off x="1260687" y="5298330"/>
              <a:ext cx="9271343" cy="129840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just"/>
              <a:r>
                <a:rPr lang="pt-BR" sz="2000" dirty="0"/>
                <a:t>E</a:t>
              </a:r>
              <a:r>
                <a:rPr lang="pt-BR" sz="2000" dirty="0" smtClean="0"/>
                <a:t>mbora </a:t>
              </a:r>
              <a:r>
                <a:rPr lang="pt-BR" sz="2000" dirty="0"/>
                <a:t>os resultados deste trabalho demonstrem que as dimensões do elemento primário estão diretamente relacionadas ao erro de medição de vazão, neste momento, ainda não existem evidências suficientes que permitam sustentar a substituição da calibração em banco de vazão pela verificação dimensional. </a:t>
              </a:r>
              <a:endParaRPr lang="pt-B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5594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Conclusões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337840" y="1496884"/>
            <a:ext cx="11590808" cy="5386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Disseminação:</a:t>
            </a:r>
          </a:p>
          <a:p>
            <a:pPr algn="just"/>
            <a:endParaRPr lang="pt-BR"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335360" y="2149202"/>
            <a:ext cx="11593287" cy="1218132"/>
            <a:chOff x="20103" y="1581076"/>
            <a:chExt cx="11593287" cy="1218132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03" y="1581076"/>
              <a:ext cx="1320711" cy="1218132"/>
            </a:xfrm>
            <a:prstGeom prst="rect">
              <a:avLst/>
            </a:prstGeom>
          </p:spPr>
        </p:pic>
        <p:grpSp>
          <p:nvGrpSpPr>
            <p:cNvPr id="14" name="Grupo 13"/>
            <p:cNvGrpSpPr/>
            <p:nvPr/>
          </p:nvGrpSpPr>
          <p:grpSpPr>
            <a:xfrm>
              <a:off x="1401108" y="1700184"/>
              <a:ext cx="10212282" cy="904113"/>
              <a:chOff x="1401108" y="1700184"/>
              <a:chExt cx="10212282" cy="904113"/>
            </a:xfrm>
          </p:grpSpPr>
          <p:sp>
            <p:nvSpPr>
              <p:cNvPr id="15" name="Retângulo 14"/>
              <p:cNvSpPr/>
              <p:nvPr/>
            </p:nvSpPr>
            <p:spPr>
              <a:xfrm>
                <a:off x="1401108" y="1700184"/>
                <a:ext cx="10212282" cy="904113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Retângulo 15"/>
              <p:cNvSpPr/>
              <p:nvPr/>
            </p:nvSpPr>
            <p:spPr>
              <a:xfrm>
                <a:off x="1436311" y="1758786"/>
                <a:ext cx="1017707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Projeto </a:t>
                </a:r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Norma ABNT NBR </a:t>
                </a:r>
                <a:r>
                  <a:rPr lang="pt-BR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5167-5.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Projeto </a:t>
                </a:r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 Norma ABNT 04.005.10-36: Requisitos de controle </a:t>
                </a:r>
                <a:r>
                  <a:rPr lang="pt-BR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dimensional complementares</a:t>
                </a:r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endParaRPr lang="pt-BR" sz="1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Comitê </a:t>
                </a:r>
                <a:r>
                  <a:rPr lang="pt-BR" sz="16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Brasileiro de Máquinas e Equipamentos Mecânicos ABNT/CB-04. </a:t>
                </a:r>
              </a:p>
            </p:txBody>
          </p:sp>
        </p:grpSp>
      </p:grpSp>
      <p:grpSp>
        <p:nvGrpSpPr>
          <p:cNvPr id="20" name="Grupo 19"/>
          <p:cNvGrpSpPr/>
          <p:nvPr/>
        </p:nvGrpSpPr>
        <p:grpSpPr>
          <a:xfrm>
            <a:off x="436099" y="3699854"/>
            <a:ext cx="1167654" cy="1509440"/>
            <a:chOff x="141127" y="3223937"/>
            <a:chExt cx="1167653" cy="1509440"/>
          </a:xfrm>
        </p:grpSpPr>
        <p:pic>
          <p:nvPicPr>
            <p:cNvPr id="24" name="Imagem 2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893" r="50000" b="24856"/>
            <a:stretch/>
          </p:blipFill>
          <p:spPr>
            <a:xfrm>
              <a:off x="141127" y="3223937"/>
              <a:ext cx="1167653" cy="1080120"/>
            </a:xfrm>
            <a:prstGeom prst="rect">
              <a:avLst/>
            </a:prstGeom>
          </p:spPr>
        </p:pic>
        <p:pic>
          <p:nvPicPr>
            <p:cNvPr id="25" name="Imagem 2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8893" b="24856"/>
            <a:stretch/>
          </p:blipFill>
          <p:spPr>
            <a:xfrm>
              <a:off x="471660" y="4179310"/>
              <a:ext cx="598969" cy="554067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1716364" y="3879408"/>
            <a:ext cx="10212283" cy="1113776"/>
            <a:chOff x="1401108" y="3275197"/>
            <a:chExt cx="8229126" cy="1113776"/>
          </a:xfrm>
        </p:grpSpPr>
        <p:sp>
          <p:nvSpPr>
            <p:cNvPr id="22" name="Retângulo 21"/>
            <p:cNvSpPr/>
            <p:nvPr/>
          </p:nvSpPr>
          <p:spPr>
            <a:xfrm>
              <a:off x="1401108" y="3275197"/>
              <a:ext cx="8229126" cy="111377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/>
            <p:cNvSpPr/>
            <p:nvPr/>
          </p:nvSpPr>
          <p:spPr>
            <a:xfrm>
              <a:off x="1436312" y="3311754"/>
              <a:ext cx="8121352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600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 artigos completos submetidos.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IBP 1873-18: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Estudo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experimental da viabilidade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verificação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dimensional de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medidores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tipo cone.</a:t>
              </a:r>
              <a:endParaRPr lang="pt-B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pt-BR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IBP 1902-18:  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studo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preliminar do efeito da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variação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dimensional na medição de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vazão </a:t>
              </a:r>
              <a:r>
                <a:rPr lang="pt-BR" sz="1600" i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utilizando um medidor de tipo </a:t>
              </a:r>
              <a:r>
                <a:rPr lang="pt-BR" sz="1600" i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cone. </a:t>
              </a:r>
              <a:endParaRPr lang="pt-BR" sz="16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2603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137398" y="4010769"/>
            <a:ext cx="5832648" cy="13681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  <a:p>
            <a:pPr algn="r"/>
            <a:r>
              <a:rPr lang="pt-BR" sz="32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Thiago Linhares Fernandes</a:t>
            </a:r>
            <a:endParaRPr lang="pt-BR" sz="3200" b="1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76840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 err="1" smtClean="0">
                <a:solidFill>
                  <a:schemeClr val="bg1"/>
                </a:solidFill>
              </a:rPr>
              <a:t>Influência</a:t>
            </a:r>
            <a:r>
              <a:rPr lang="en-US" sz="2400" dirty="0" smtClean="0">
                <a:solidFill>
                  <a:schemeClr val="bg1"/>
                </a:solidFill>
              </a:rPr>
              <a:t> das </a:t>
            </a:r>
            <a:r>
              <a:rPr lang="en-US" sz="2400" dirty="0" err="1" smtClean="0">
                <a:solidFill>
                  <a:schemeClr val="bg1"/>
                </a:solidFill>
              </a:rPr>
              <a:t>Variações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Dimensionais</a:t>
            </a:r>
            <a:r>
              <a:rPr lang="en-US" sz="2400" dirty="0" smtClean="0">
                <a:solidFill>
                  <a:schemeClr val="bg1"/>
                </a:solidFill>
              </a:rPr>
              <a:t> e </a:t>
            </a:r>
            <a:r>
              <a:rPr lang="en-US" sz="2400" dirty="0" err="1" smtClean="0">
                <a:solidFill>
                  <a:schemeClr val="bg1"/>
                </a:solidFill>
              </a:rPr>
              <a:t>Geométricas</a:t>
            </a:r>
            <a:r>
              <a:rPr lang="en-US" sz="2400" dirty="0" smtClean="0">
                <a:solidFill>
                  <a:schemeClr val="bg1"/>
                </a:solidFill>
              </a:rPr>
              <a:t> no </a:t>
            </a:r>
            <a:r>
              <a:rPr lang="en-US" sz="2400" dirty="0" err="1" smtClean="0">
                <a:solidFill>
                  <a:schemeClr val="bg1"/>
                </a:solidFill>
              </a:rPr>
              <a:t>Desempenho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Metrológico</a:t>
            </a:r>
            <a:r>
              <a:rPr lang="en-US" sz="2400" dirty="0" smtClean="0">
                <a:solidFill>
                  <a:schemeClr val="bg1"/>
                </a:solidFill>
              </a:rPr>
              <a:t> do </a:t>
            </a:r>
            <a:r>
              <a:rPr lang="en-US" sz="2400" dirty="0" err="1" smtClean="0">
                <a:solidFill>
                  <a:schemeClr val="bg1"/>
                </a:solidFill>
              </a:rPr>
              <a:t>Medidor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Vazão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Tipo</a:t>
            </a:r>
            <a:r>
              <a:rPr lang="en-US" sz="2400" dirty="0" smtClean="0">
                <a:solidFill>
                  <a:schemeClr val="bg1"/>
                </a:solidFill>
              </a:rPr>
              <a:t> Cone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 smtClean="0">
                <a:solidFill>
                  <a:schemeClr val="bg1"/>
                </a:solidFill>
              </a:rPr>
              <a:t>Thiago Linhares Fernandes 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26 de </a:t>
            </a:r>
            <a:r>
              <a:rPr lang="pt-BR" dirty="0" smtClean="0">
                <a:solidFill>
                  <a:schemeClr val="bg1"/>
                </a:solidFill>
              </a:rPr>
              <a:t>julho de 2018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Departamento de Engenharia Mecânica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 smtClean="0">
                <a:solidFill>
                  <a:schemeClr val="bg1"/>
                </a:solidFill>
              </a:rPr>
              <a:t>Trabalho de Conclusão de Curso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Espaço Reservado para Texto 6"/>
          <p:cNvSpPr txBox="1">
            <a:spLocks/>
          </p:cNvSpPr>
          <p:nvPr/>
        </p:nvSpPr>
        <p:spPr>
          <a:xfrm>
            <a:off x="8328248" y="4458132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200" dirty="0" smtClean="0">
                <a:solidFill>
                  <a:schemeClr val="bg1"/>
                </a:solidFill>
              </a:rPr>
              <a:t>Prof. Gustavo D. </a:t>
            </a:r>
            <a:r>
              <a:rPr lang="pt-BR" sz="1200" dirty="0" err="1" smtClean="0">
                <a:solidFill>
                  <a:schemeClr val="bg1"/>
                </a:solidFill>
              </a:rPr>
              <a:t>Donatelli</a:t>
            </a:r>
            <a:r>
              <a:rPr lang="pt-BR" sz="1200" dirty="0" smtClean="0">
                <a:solidFill>
                  <a:schemeClr val="bg1"/>
                </a:solidFill>
              </a:rPr>
              <a:t>, Dr. Eng. (orientador)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4291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9" r="35481"/>
          <a:stretch/>
        </p:blipFill>
        <p:spPr>
          <a:xfrm>
            <a:off x="1" y="0"/>
            <a:ext cx="5785430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4" t="353" r="7404"/>
          <a:stretch/>
        </p:blipFill>
        <p:spPr>
          <a:xfrm>
            <a:off x="1" y="0"/>
            <a:ext cx="5785430" cy="6858000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" r="35323"/>
          <a:stretch/>
        </p:blipFill>
        <p:spPr>
          <a:xfrm>
            <a:off x="5807969" y="0"/>
            <a:ext cx="6384032" cy="6857999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3" descr="S:\CERTI\CMI\Temporarios\THF\81505-11215684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t="31621" r="7358" b="23593"/>
          <a:stretch/>
        </p:blipFill>
        <p:spPr bwMode="auto">
          <a:xfrm>
            <a:off x="5838007" y="3383892"/>
            <a:ext cx="6142119" cy="33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9363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8674571" y="1615876"/>
            <a:ext cx="1800200" cy="53603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6. Conclusões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879976" y="2636912"/>
            <a:ext cx="3384376" cy="86642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5</a:t>
            </a:r>
            <a:r>
              <a:rPr lang="pt-BR" dirty="0"/>
              <a:t>. Processamento dos dados e resultados experimentais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07367" y="5411316"/>
            <a:ext cx="2078253" cy="6160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1. Introdução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3431704" y="4229472"/>
            <a:ext cx="3384376" cy="9734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smtClean="0"/>
              <a:t>3. Modelamento</a:t>
            </a:r>
            <a:r>
              <a:rPr lang="pt-BR" dirty="0"/>
              <a:t>, simulação e demonstração do medidor tipo cone  </a:t>
            </a:r>
          </a:p>
        </p:txBody>
      </p:sp>
      <p:pic>
        <p:nvPicPr>
          <p:cNvPr id="19" name="Picture 3" descr="C:\Users\thf\Desktop\Nova pasta\Imagem1_trans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84784"/>
            <a:ext cx="10509250" cy="48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999656" y="5821299"/>
            <a:ext cx="2806353" cy="65168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2. Objetivos e abordagem metodológica  </a:t>
            </a:r>
          </a:p>
        </p:txBody>
      </p:sp>
      <p:sp>
        <p:nvSpPr>
          <p:cNvPr id="25" name="Retângulo 24"/>
          <p:cNvSpPr/>
          <p:nvPr/>
        </p:nvSpPr>
        <p:spPr>
          <a:xfrm>
            <a:off x="8112224" y="4221088"/>
            <a:ext cx="3168352" cy="97347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/>
              <a:t>4</a:t>
            </a:r>
            <a:r>
              <a:rPr lang="pt-BR" dirty="0" smtClean="0"/>
              <a:t>. </a:t>
            </a:r>
            <a:r>
              <a:rPr lang="pt-BR" dirty="0"/>
              <a:t>Caracterização dos desvios geométricos e qualificação do medidor-teste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="" xmlns:a16="http://schemas.microsoft.com/office/drawing/2014/main" id="{F5086362-EE4C-4C86-9925-84C62B1086D7}"/>
              </a:ext>
            </a:extLst>
          </p:cNvPr>
          <p:cNvSpPr txBox="1"/>
          <p:nvPr/>
        </p:nvSpPr>
        <p:spPr>
          <a:xfrm>
            <a:off x="335360" y="1637799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medidor tipo cone é um medidor de líquido ou gás, que tem seu princípio de funcionamento calcado na relação entre a vazão e a queda de pressão gerada por uma restrição ao fluxo.</a:t>
            </a:r>
          </a:p>
        </p:txBody>
      </p:sp>
      <p:pic>
        <p:nvPicPr>
          <p:cNvPr id="2050" name="Picture 2" descr="S:\CERTI\CMI\Temporarios\THF\lixo\sistema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" t="7804" r="10811" b="5886"/>
          <a:stretch/>
        </p:blipFill>
        <p:spPr bwMode="auto">
          <a:xfrm>
            <a:off x="7322071" y="1124744"/>
            <a:ext cx="44386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954857" y="2828528"/>
                <a:ext cx="2404839" cy="72008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pt-BR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Redução de trechos retos;</a:t>
                </a:r>
              </a:p>
              <a:p>
                <a:r>
                  <a:rPr lang="pt-BR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Ampla faixa de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solidFill>
                          <a:schemeClr val="bg1"/>
                        </a:solidFill>
                        <a:latin typeface="Cambria Math"/>
                        <a:cs typeface="Arial" panose="020B0604020202020204" pitchFamily="34" charset="0"/>
                      </a:rPr>
                      <m:t>𝑅𝑒</m:t>
                    </m:r>
                  </m:oMath>
                </a14:m>
                <a:r>
                  <a:rPr lang="pt-BR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;</a:t>
                </a:r>
              </a:p>
              <a:p>
                <a:r>
                  <a:rPr lang="pt-BR" sz="1400" dirty="0" smtClean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 Reduzida perda de carga.</a:t>
                </a:r>
                <a:endParaRPr lang="pt-BR" sz="1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857" y="2828528"/>
                <a:ext cx="2404839" cy="720080"/>
              </a:xfrm>
              <a:prstGeom prst="rect">
                <a:avLst/>
              </a:prstGeom>
              <a:blipFill rotWithShape="1">
                <a:blip r:embed="rId5"/>
                <a:stretch>
                  <a:fillRect l="-761" t="-847" b="-1016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Espaço Reservado para Conteúdo 4" descr="PORTARIA ANP INMETRO 2013_RTAC001995.pdf - Adobe Reader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2" t="19401" r="2966" b="12530"/>
          <a:stretch/>
        </p:blipFill>
        <p:spPr>
          <a:xfrm>
            <a:off x="717696" y="3627140"/>
            <a:ext cx="5723920" cy="2875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Seta para a direita 11"/>
          <p:cNvSpPr/>
          <p:nvPr/>
        </p:nvSpPr>
        <p:spPr>
          <a:xfrm>
            <a:off x="238023" y="5158293"/>
            <a:ext cx="447731" cy="540980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733379" y="5314483"/>
            <a:ext cx="5578645" cy="2520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 descr="PORTARIA ANP INMETRO 2013_RTAC001995.pdf - Adobe Reader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7" t="18987" r="8260" b="47261"/>
          <a:stretch/>
        </p:blipFill>
        <p:spPr>
          <a:xfrm>
            <a:off x="257123" y="3011113"/>
            <a:ext cx="3654678" cy="980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Retângulo 17"/>
          <p:cNvSpPr/>
          <p:nvPr/>
        </p:nvSpPr>
        <p:spPr>
          <a:xfrm>
            <a:off x="954857" y="3786902"/>
            <a:ext cx="2404839" cy="180000"/>
          </a:xfrm>
          <a:prstGeom prst="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3" name="Grupo 32"/>
          <p:cNvGrpSpPr/>
          <p:nvPr/>
        </p:nvGrpSpPr>
        <p:grpSpPr>
          <a:xfrm>
            <a:off x="7729142" y="3715319"/>
            <a:ext cx="3736318" cy="1256983"/>
            <a:chOff x="7729142" y="3715319"/>
            <a:chExt cx="3736318" cy="1256983"/>
          </a:xfrm>
        </p:grpSpPr>
        <p:grpSp>
          <p:nvGrpSpPr>
            <p:cNvPr id="32" name="Grupo 31"/>
            <p:cNvGrpSpPr/>
            <p:nvPr/>
          </p:nvGrpSpPr>
          <p:grpSpPr>
            <a:xfrm>
              <a:off x="7729142" y="3715319"/>
              <a:ext cx="3736318" cy="323165"/>
              <a:chOff x="7729142" y="3715319"/>
              <a:chExt cx="3736318" cy="323165"/>
            </a:xfrm>
          </p:grpSpPr>
          <p:sp>
            <p:nvSpPr>
              <p:cNvPr id="2" name="Triângulo isósceles 1"/>
              <p:cNvSpPr/>
              <p:nvPr/>
            </p:nvSpPr>
            <p:spPr>
              <a:xfrm>
                <a:off x="7729142" y="3786902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CaixaDeTexto 18">
                <a:extLst>
                  <a:ext uri="{FF2B5EF4-FFF2-40B4-BE49-F238E27FC236}">
                    <a16:creationId xmlns="" xmlns:a16="http://schemas.microsoft.com/office/drawing/2014/main" id="{F5086362-EE4C-4C86-9925-84C62B1086D7}"/>
                  </a:ext>
                </a:extLst>
              </p:cNvPr>
              <p:cNvSpPr txBox="1"/>
              <p:nvPr/>
            </p:nvSpPr>
            <p:spPr>
              <a:xfrm>
                <a:off x="7915250" y="3715319"/>
                <a:ext cx="35502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600"/>
                  </a:spcBef>
                </a:pPr>
                <a:r>
                  <a:rPr lang="pt-BR" sz="1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Robusto, sem elementos móveis;</a:t>
                </a:r>
              </a:p>
            </p:txBody>
          </p:sp>
        </p:grpSp>
        <p:grpSp>
          <p:nvGrpSpPr>
            <p:cNvPr id="8" name="Grupo 7"/>
            <p:cNvGrpSpPr/>
            <p:nvPr/>
          </p:nvGrpSpPr>
          <p:grpSpPr>
            <a:xfrm>
              <a:off x="7729142" y="4337865"/>
              <a:ext cx="3736318" cy="323165"/>
              <a:chOff x="7729142" y="4296228"/>
              <a:chExt cx="3736318" cy="323165"/>
            </a:xfrm>
          </p:grpSpPr>
          <p:sp>
            <p:nvSpPr>
              <p:cNvPr id="20" name="Triângulo isósceles 19"/>
              <p:cNvSpPr/>
              <p:nvPr/>
            </p:nvSpPr>
            <p:spPr>
              <a:xfrm>
                <a:off x="7729142" y="4367811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="" xmlns:a16="http://schemas.microsoft.com/office/drawing/2014/main" id="{F5086362-EE4C-4C86-9925-84C62B108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250" y="4296228"/>
                    <a:ext cx="3550210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spcBef>
                        <a:spcPts val="600"/>
                      </a:spcBef>
                    </a:pPr>
                    <a:r>
                      <a:rPr lang="pt-BR" sz="15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Ampla faixa de </a:t>
                    </a:r>
                    <a14:m>
                      <m:oMath xmlns:m="http://schemas.openxmlformats.org/officeDocument/2006/math">
                        <m:r>
                          <a:rPr lang="pt-BR" sz="15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𝑅𝑒</m:t>
                        </m:r>
                      </m:oMath>
                    </a14:m>
                    <a:r>
                      <a:rPr lang="pt-BR" sz="15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;</a:t>
                    </a:r>
                  </a:p>
                </p:txBody>
              </p:sp>
            </mc:Choice>
            <mc:Fallback xmlns="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xmlns="" id="{F5086362-EE4C-4C86-9925-84C62B108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5250" y="4296228"/>
                    <a:ext cx="3550210" cy="323165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515" t="-3774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" name="Grupo 3"/>
            <p:cNvGrpSpPr/>
            <p:nvPr/>
          </p:nvGrpSpPr>
          <p:grpSpPr>
            <a:xfrm>
              <a:off x="7729142" y="4649137"/>
              <a:ext cx="3736318" cy="323165"/>
              <a:chOff x="7729142" y="4649137"/>
              <a:chExt cx="3736318" cy="323165"/>
            </a:xfrm>
          </p:grpSpPr>
          <p:sp>
            <p:nvSpPr>
              <p:cNvPr id="22" name="Triângulo isósceles 21"/>
              <p:cNvSpPr/>
              <p:nvPr/>
            </p:nvSpPr>
            <p:spPr>
              <a:xfrm>
                <a:off x="7729142" y="4720720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="" xmlns:a16="http://schemas.microsoft.com/office/drawing/2014/main" id="{F5086362-EE4C-4C86-9925-84C62B1086D7}"/>
                  </a:ext>
                </a:extLst>
              </p:cNvPr>
              <p:cNvSpPr txBox="1"/>
              <p:nvPr/>
            </p:nvSpPr>
            <p:spPr>
              <a:xfrm>
                <a:off x="7915250" y="4649137"/>
                <a:ext cx="35502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600"/>
                  </a:spcBef>
                </a:pPr>
                <a:r>
                  <a:rPr lang="pt-BR" sz="1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Reduzida perda de carga.</a:t>
                </a:r>
              </a:p>
            </p:txBody>
          </p:sp>
        </p:grpSp>
        <p:grpSp>
          <p:nvGrpSpPr>
            <p:cNvPr id="9" name="Grupo 8"/>
            <p:cNvGrpSpPr/>
            <p:nvPr/>
          </p:nvGrpSpPr>
          <p:grpSpPr>
            <a:xfrm>
              <a:off x="7729142" y="4026592"/>
              <a:ext cx="3736318" cy="323165"/>
              <a:chOff x="7729142" y="4000954"/>
              <a:chExt cx="3736318" cy="323165"/>
            </a:xfrm>
          </p:grpSpPr>
          <p:sp>
            <p:nvSpPr>
              <p:cNvPr id="28" name="Triângulo isósceles 27"/>
              <p:cNvSpPr/>
              <p:nvPr/>
            </p:nvSpPr>
            <p:spPr>
              <a:xfrm>
                <a:off x="7729142" y="4072537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CaixaDeTexto 28">
                <a:extLst>
                  <a:ext uri="{FF2B5EF4-FFF2-40B4-BE49-F238E27FC236}">
                    <a16:creationId xmlns="" xmlns:a16="http://schemas.microsoft.com/office/drawing/2014/main" id="{F5086362-EE4C-4C86-9925-84C62B1086D7}"/>
                  </a:ext>
                </a:extLst>
              </p:cNvPr>
              <p:cNvSpPr txBox="1"/>
              <p:nvPr/>
            </p:nvSpPr>
            <p:spPr>
              <a:xfrm>
                <a:off x="7915250" y="4000954"/>
                <a:ext cx="35502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600"/>
                  </a:spcBef>
                </a:pPr>
                <a:r>
                  <a:rPr lang="pt-BR" sz="1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Redução de trechos retos;</a:t>
                </a:r>
              </a:p>
            </p:txBody>
          </p:sp>
        </p:grpSp>
      </p:grpSp>
      <p:grpSp>
        <p:nvGrpSpPr>
          <p:cNvPr id="35" name="Grupo 34"/>
          <p:cNvGrpSpPr/>
          <p:nvPr/>
        </p:nvGrpSpPr>
        <p:grpSpPr>
          <a:xfrm>
            <a:off x="7729142" y="5229167"/>
            <a:ext cx="3736318" cy="1176544"/>
            <a:chOff x="7729142" y="3715319"/>
            <a:chExt cx="3736318" cy="1176544"/>
          </a:xfrm>
        </p:grpSpPr>
        <p:grpSp>
          <p:nvGrpSpPr>
            <p:cNvPr id="36" name="Grupo 35"/>
            <p:cNvGrpSpPr/>
            <p:nvPr/>
          </p:nvGrpSpPr>
          <p:grpSpPr>
            <a:xfrm>
              <a:off x="7729142" y="3715319"/>
              <a:ext cx="3736318" cy="323165"/>
              <a:chOff x="7729142" y="3715319"/>
              <a:chExt cx="3736318" cy="323165"/>
            </a:xfrm>
          </p:grpSpPr>
          <p:sp>
            <p:nvSpPr>
              <p:cNvPr id="46" name="Triângulo isósceles 45"/>
              <p:cNvSpPr/>
              <p:nvPr/>
            </p:nvSpPr>
            <p:spPr>
              <a:xfrm flipV="1">
                <a:off x="7729142" y="3796427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="" xmlns:a16="http://schemas.microsoft.com/office/drawing/2014/main" id="{F5086362-EE4C-4C86-9925-84C62B1086D7}"/>
                  </a:ext>
                </a:extLst>
              </p:cNvPr>
              <p:cNvSpPr txBox="1"/>
              <p:nvPr/>
            </p:nvSpPr>
            <p:spPr>
              <a:xfrm>
                <a:off x="7915250" y="3715319"/>
                <a:ext cx="3550210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600"/>
                  </a:spcBef>
                </a:pPr>
                <a:r>
                  <a:rPr lang="pt-BR" sz="1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Carência de estudos e bibliografias;</a:t>
                </a:r>
              </a:p>
            </p:txBody>
          </p:sp>
        </p:grpSp>
        <p:grpSp>
          <p:nvGrpSpPr>
            <p:cNvPr id="37" name="Grupo 36"/>
            <p:cNvGrpSpPr/>
            <p:nvPr/>
          </p:nvGrpSpPr>
          <p:grpSpPr>
            <a:xfrm>
              <a:off x="7729142" y="4337865"/>
              <a:ext cx="3736318" cy="553998"/>
              <a:chOff x="7729142" y="4296228"/>
              <a:chExt cx="3736318" cy="553998"/>
            </a:xfrm>
          </p:grpSpPr>
          <p:sp>
            <p:nvSpPr>
              <p:cNvPr id="44" name="Triângulo isósceles 43"/>
              <p:cNvSpPr/>
              <p:nvPr/>
            </p:nvSpPr>
            <p:spPr>
              <a:xfrm flipV="1">
                <a:off x="7729142" y="4377336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="" xmlns:a16="http://schemas.microsoft.com/office/drawing/2014/main" id="{F5086362-EE4C-4C86-9925-84C62B1086D7}"/>
                  </a:ext>
                </a:extLst>
              </p:cNvPr>
              <p:cNvSpPr txBox="1"/>
              <p:nvPr/>
            </p:nvSpPr>
            <p:spPr>
              <a:xfrm>
                <a:off x="7915250" y="4296228"/>
                <a:ext cx="3550210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spcBef>
                    <a:spcPts val="600"/>
                  </a:spcBef>
                </a:pPr>
                <a:r>
                  <a:rPr lang="pt-BR" sz="15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Inexistência de norma de verificação periódica da geometria do cone.</a:t>
                </a:r>
              </a:p>
            </p:txBody>
          </p:sp>
        </p:grpSp>
        <p:grpSp>
          <p:nvGrpSpPr>
            <p:cNvPr id="39" name="Grupo 38"/>
            <p:cNvGrpSpPr/>
            <p:nvPr/>
          </p:nvGrpSpPr>
          <p:grpSpPr>
            <a:xfrm>
              <a:off x="7729142" y="4026592"/>
              <a:ext cx="3736318" cy="323165"/>
              <a:chOff x="7729142" y="4000954"/>
              <a:chExt cx="3736318" cy="323165"/>
            </a:xfrm>
          </p:grpSpPr>
          <p:sp>
            <p:nvSpPr>
              <p:cNvPr id="40" name="Triângulo isósceles 39"/>
              <p:cNvSpPr/>
              <p:nvPr/>
            </p:nvSpPr>
            <p:spPr>
              <a:xfrm flipV="1">
                <a:off x="7729142" y="4082062"/>
                <a:ext cx="167058" cy="144016"/>
              </a:xfrm>
              <a:prstGeom prst="triangle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CaixaDeTexto 40">
                    <a:extLst>
                      <a:ext uri="{FF2B5EF4-FFF2-40B4-BE49-F238E27FC236}">
                        <a16:creationId xmlns="" xmlns:a16="http://schemas.microsoft.com/office/drawing/2014/main" id="{F5086362-EE4C-4C86-9925-84C62B1086D7}"/>
                      </a:ext>
                    </a:extLst>
                  </p:cNvPr>
                  <p:cNvSpPr txBox="1"/>
                  <p:nvPr/>
                </p:nvSpPr>
                <p:spPr>
                  <a:xfrm>
                    <a:off x="7915250" y="4000954"/>
                    <a:ext cx="3550210" cy="3231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l">
                      <a:spcBef>
                        <a:spcPts val="600"/>
                      </a:spcBef>
                    </a:pPr>
                    <a:r>
                      <a:rPr lang="pt-BR" sz="15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Inexistência de uma equação para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pt-BR" sz="150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pt-BR" sz="15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500" b="0" i="1" smtClean="0">
                                <a:solidFill>
                                  <a:schemeClr val="tx1">
                                    <a:lumMod val="65000"/>
                                    <a:lumOff val="35000"/>
                                  </a:schemeClr>
                                </a:solidFill>
                                <a:latin typeface="Cambria Math"/>
                                <a:cs typeface="Arial" panose="020B0604020202020204" pitchFamily="34" charset="0"/>
                              </a:rPr>
                              <m:t>𝑑</m:t>
                            </m:r>
                          </m:sub>
                        </m:sSub>
                      </m:oMath>
                    </a14:m>
                    <a:r>
                      <a:rPr lang="pt-BR" sz="15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;</a:t>
                    </a:r>
                  </a:p>
                </p:txBody>
              </p:sp>
            </mc:Choice>
            <mc:Fallback xmlns="">
              <p:sp>
                <p:nvSpPr>
                  <p:cNvPr id="41" name="CaixaDeTexto 40">
                    <a:extLst>
                      <a:ext uri="{FF2B5EF4-FFF2-40B4-BE49-F238E27FC236}">
                        <a16:creationId xmlns:a16="http://schemas.microsoft.com/office/drawing/2014/main" xmlns="" id="{F5086362-EE4C-4C86-9925-84C62B1086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15250" y="4000954"/>
                    <a:ext cx="3550210" cy="323165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515" t="-3774" b="-18868"/>
                    </a:stretch>
                  </a:blipFill>
                </p:spPr>
                <p:txBody>
                  <a:bodyPr/>
                  <a:lstStyle/>
                  <a:p>
                    <a:r>
                      <a:rPr lang="pt-B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286098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="" xmlns:a16="http://schemas.microsoft.com/office/drawing/2014/main" id="{F5086362-EE4C-4C86-9925-84C62B1086D7}"/>
              </a:ext>
            </a:extLst>
          </p:cNvPr>
          <p:cNvSpPr txBox="1"/>
          <p:nvPr/>
        </p:nvSpPr>
        <p:spPr>
          <a:xfrm>
            <a:off x="335360" y="1571124"/>
            <a:ext cx="7272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A 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</a:t>
            </a:r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 trabalho reside em ampliar os conhecimentos da relação entre a grandeza 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comprimento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vazão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5360" y="2741810"/>
            <a:ext cx="11521280" cy="159370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 smtClean="0">
                <a:latin typeface="Arial" pitchFamily="34" charset="0"/>
                <a:cs typeface="Arial" pitchFamily="34" charset="0"/>
              </a:rPr>
              <a:t>Qual o impacto das variações dimensionais e geométricas em medidores de vazão de tipo cone no resultado da vazão?</a:t>
            </a:r>
            <a:endParaRPr lang="pt-BR" sz="30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="" xmlns:a16="http://schemas.microsoft.com/office/drawing/2014/main" id="{F5086362-EE4C-4C86-9925-84C62B1086D7}"/>
              </a:ext>
            </a:extLst>
          </p:cNvPr>
          <p:cNvSpPr txBox="1"/>
          <p:nvPr/>
        </p:nvSpPr>
        <p:spPr>
          <a:xfrm>
            <a:off x="335360" y="4581128"/>
            <a:ext cx="11521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Para medidores de tipo cone, existe uma correlação matemática entre geometria e vazão?</a:t>
            </a:r>
          </a:p>
          <a:p>
            <a:pPr algn="l">
              <a:spcBef>
                <a:spcPts val="600"/>
              </a:spcBef>
            </a:pPr>
            <a:endParaRPr lang="pt-BR" sz="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anose="020B0604020202020204" pitchFamily="34" charset="0"/>
            </a:endParaRPr>
          </a:p>
          <a:p>
            <a:pPr marL="285750" indent="-285750" algn="l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Dada a quantidade de elementos que compõem o medidor de cone, quais os parâmetros dimensionais que são significantes e devem ser levados em consideração para garantir a confiabilidade da medição de vazão?</a:t>
            </a:r>
          </a:p>
          <a:p>
            <a:pPr algn="l">
              <a:spcBef>
                <a:spcPts val="600"/>
              </a:spcBef>
            </a:pPr>
            <a:endParaRPr lang="pt-BR" sz="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l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medição dimensional pode ser usada para predizer o desempenho na medição de vazão? </a:t>
            </a:r>
          </a:p>
        </p:txBody>
      </p:sp>
    </p:spTree>
    <p:extLst>
      <p:ext uri="{BB962C8B-B14F-4D97-AF65-F5344CB8AC3E}">
        <p14:creationId xmlns:p14="http://schemas.microsoft.com/office/powerpoint/2010/main" val="22587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Objetivo e abordagem metodológica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="" xmlns:a16="http://schemas.microsoft.com/office/drawing/2014/main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115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Estudar a influência das variações dimensionais e geométricas no desempenho metrológico do medidor de vazão de tipo cone, utilizando ar como fluido de escoamento, em condições controladas em um banco de vazão.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wpc="http://schemas.microsoft.com/office/word/2010/wordprocessingCanvas" xmlns:mc="http://schemas.openxmlformats.org/markup-compatibility/2006" xmlns:m="http://schemas.openxmlformats.org/officeDocument/2006/math" xmlns:wp14="http://schemas.microsoft.com/office/word/2010/wordprocessingDrawing" xmlns:wp="http://schemas.openxmlformats.org/drawingml/2006/wordprocessingDrawing" xmlns:w14="http://schemas.microsoft.com/office/word/2010/wordml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mo="http://schemas.microsoft.com/office/mac/office/2008/main" xmlns:mv="urn:schemas-microsoft-com:mac:vml" xmlns:w15="http://schemas.microsoft.com/office/word/2012/wordml" xmlns="" xmlns:cx="http://schemas.microsoft.com/office/drawing/2014/chartex" xmlns:cx1="http://schemas.microsoft.com/office/drawing/2015/9/8/chartex" xmlns:cx2="http://schemas.microsoft.com/office/drawing/2015/10/21/chartex" xmlns:cx3="http://schemas.microsoft.com/office/drawing/2016/5/9/chartex" xmlns:cx4="http://schemas.microsoft.com/office/drawing/2016/5/10/chartex" xmlns:cx5="http://schemas.microsoft.com/office/drawing/2016/5/11/chartex" xmlns:cx6="http://schemas.microsoft.com/office/drawing/2016/5/12/chartex" xmlns:cx7="http://schemas.microsoft.com/office/drawing/2016/5/13/chartex" xmlns:cx8="http://schemas.microsoft.com/office/drawing/2016/5/14/chartex" xmlns:aink="http://schemas.microsoft.com/office/drawing/2016/ink" xmlns:am3d="http://schemas.microsoft.com/office/drawing/2017/model3d" xmlns:o="urn:schemas-microsoft-com:office:office" xmlns:v="urn:schemas-microsoft-com:vml" xmlns:w10="urn:schemas-microsoft-com:office:word" xmlns:w="http://schemas.openxmlformats.org/wordprocessingml/2006/main" xmlns:w16cid="http://schemas.microsoft.com/office/word/2016/wordml/cid" xmlns:w16se="http://schemas.microsoft.com/office/word/2015/wordml/symex" xmlns:a16="http://schemas.microsoft.com/office/drawing/2014/main" xmlns:lc="http://schemas.openxmlformats.org/drawingml/2006/lockedCanvas" id="{51180031-A804-488F-B6B7-C40B14D3953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89079" y="2637571"/>
            <a:ext cx="10823342" cy="39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6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Resultado de imagem para math background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96" t="23452"/>
          <a:stretch/>
        </p:blipFill>
        <p:spPr bwMode="auto">
          <a:xfrm>
            <a:off x="3242" y="0"/>
            <a:ext cx="12188758" cy="53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pt-BR" sz="7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MODELAMENTO, SIMULAÇÃO E </a:t>
              </a:r>
            </a:p>
            <a:p>
              <a:pPr algn="r"/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DEMONSTRAÇÃO DO MEDIDOR DE TIPO CONE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0" name="Picture 3" descr="S:\CERTI\CMI\Temporarios\THF\81505-11215684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7" t="31621" r="7358" b="23593"/>
          <a:stretch/>
        </p:blipFill>
        <p:spPr bwMode="auto">
          <a:xfrm>
            <a:off x="5591942" y="692696"/>
            <a:ext cx="6142119" cy="336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12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Conteúdo 2"/>
          <p:cNvSpPr txBox="1">
            <a:spLocks/>
          </p:cNvSpPr>
          <p:nvPr/>
        </p:nvSpPr>
        <p:spPr>
          <a:xfrm>
            <a:off x="2149352" y="4229760"/>
            <a:ext cx="2864768" cy="75097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0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600" kern="120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 algn="just">
              <a:buFont typeface="Arial" pitchFamily="34" charset="0"/>
              <a:buNone/>
            </a:pPr>
            <a:r>
              <a:rPr lang="pt-B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- Fator geométrico.</a:t>
            </a: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	</a:t>
            </a:r>
          </a:p>
          <a:p>
            <a:pPr marL="0" lvl="1" indent="0" algn="just">
              <a:buFont typeface="Arial" pitchFamily="34" charset="0"/>
              <a:buNone/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- Relação entre os diâmetros.</a:t>
            </a:r>
          </a:p>
          <a:p>
            <a:pPr marL="0" lvl="1" indent="0" algn="just">
              <a:buFont typeface="Arial" pitchFamily="34" charset="0"/>
              <a:buNone/>
            </a:pPr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itchFamily="34" charset="0"/>
              </a:rPr>
              <a:t>- Norma ISO 5167-5:2016.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Modelamento, simulação e demonstração do medidor de tipo cone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2205808" y="4229760"/>
            <a:ext cx="1884634" cy="283154"/>
          </a:xfrm>
          <a:prstGeom prst="rect">
            <a:avLst/>
          </a:prstGeom>
          <a:solidFill>
            <a:schemeClr val="accent2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Grupo 6"/>
          <p:cNvGrpSpPr/>
          <p:nvPr/>
        </p:nvGrpSpPr>
        <p:grpSpPr>
          <a:xfrm>
            <a:off x="505594" y="1431393"/>
            <a:ext cx="4953000" cy="2134182"/>
            <a:chOff x="275778" y="1431393"/>
            <a:chExt cx="4953000" cy="2134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tângulo 11"/>
                <p:cNvSpPr/>
                <p:nvPr/>
              </p:nvSpPr>
              <p:spPr>
                <a:xfrm>
                  <a:off x="275778" y="1844824"/>
                  <a:ext cx="3231589" cy="81984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600" i="1">
                            <a:latin typeface="Cambria Math"/>
                          </a:rPr>
                          <m:t>𝑄</m:t>
                        </m:r>
                        <m:r>
                          <a:rPr lang="pt-BR" sz="1600" i="1">
                            <a:latin typeface="Cambria Math"/>
                          </a:rPr>
                          <m:t>=</m:t>
                        </m:r>
                        <m:f>
                          <m:fPr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pt-BR" sz="1600" i="1">
                                <a:latin typeface="Cambria Math"/>
                              </a:rPr>
                              <m:t>𝜋</m:t>
                            </m:r>
                          </m:num>
                          <m:den>
                            <m:r>
                              <a:rPr lang="pt-BR" sz="1600" i="1">
                                <a:latin typeface="Cambria Math"/>
                              </a:rPr>
                              <m:t>4</m:t>
                            </m:r>
                          </m:den>
                        </m:f>
                        <m:r>
                          <a:rPr lang="pt-BR" sz="1600" i="1">
                            <a:latin typeface="Cambria Math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pt-BR" sz="1600" i="1">
                                    <a:latin typeface="Cambria Math"/>
                                  </a:rPr>
                                </m:ctrlPr>
                              </m:fPr>
                              <m:num>
                                <m:r>
                                  <a:rPr lang="pt-BR" sz="1600" i="1">
                                    <a:latin typeface="Cambria Math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pt-BR" sz="1600" i="1">
                                    <a:latin typeface="Cambria Math"/>
                                  </a:rPr>
                                  <m:t>𝜌</m:t>
                                </m:r>
                              </m:den>
                            </m:f>
                          </m:e>
                        </m:rad>
                        <m:r>
                          <a:rPr lang="pt-BR" sz="1600" i="1">
                            <a:latin typeface="Cambria Math"/>
                          </a:rPr>
                          <m:t>∙</m:t>
                        </m:r>
                        <m:f>
                          <m:fPr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pt-BR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pt-BR" sz="1600" i="1" smtClean="0">
                                    <a:latin typeface="Cambria Math"/>
                                  </a:rPr>
                                  <m:t>𝐷</m:t>
                                </m:r>
                              </m:e>
                              <m:sup>
                                <m:r>
                                  <a:rPr lang="pt-BR" sz="1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pt-BR" sz="1600" i="1">
                                    <a:latin typeface="Cambria Math"/>
                                  </a:rPr>
                                </m:ctrlPr>
                              </m:sSupPr>
                              <m:e>
                                <m:r>
                                  <a:rPr lang="pt-BR" sz="1600" i="1">
                                    <a:latin typeface="Cambria Math"/>
                                  </a:rPr>
                                  <m:t>𝛽</m:t>
                                </m:r>
                              </m:e>
                              <m:sup>
                                <m:r>
                                  <a:rPr lang="pt-BR" sz="1600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pt-BR" sz="1600" i="1">
                                    <a:latin typeface="Cambria Math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pt-BR" sz="1600" i="1">
                                    <a:latin typeface="Cambria Math"/>
                                  </a:rPr>
                                  <m:t>1−</m:t>
                                </m:r>
                                <m:sSup>
                                  <m:sSupPr>
                                    <m:ctrlPr>
                                      <a:rPr lang="pt-BR" sz="1600" i="1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sz="1600" i="1">
                                        <a:latin typeface="Cambria Math"/>
                                      </a:rPr>
                                      <m:t>𝛽</m:t>
                                    </m:r>
                                  </m:e>
                                  <m:sup>
                                    <m:r>
                                      <a:rPr lang="pt-BR" sz="1600" i="1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</m:e>
                            </m:rad>
                          </m:den>
                        </m:f>
                        <m:r>
                          <a:rPr lang="pt-BR" sz="1600" i="1">
                            <a:latin typeface="Cambria Math"/>
                          </a:rPr>
                          <m:t>∙</m:t>
                        </m:r>
                        <m:rad>
                          <m:radPr>
                            <m:degHide m:val="on"/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radPr>
                          <m:deg/>
                          <m:e>
                            <m:r>
                              <m:rPr>
                                <m:sty m:val="p"/>
                              </m:rPr>
                              <a:rPr lang="pt-BR" sz="1600">
                                <a:latin typeface="Cambria Math"/>
                              </a:rPr>
                              <m:t>Δ</m:t>
                            </m:r>
                            <m:r>
                              <a:rPr lang="pt-BR" sz="1600" i="1">
                                <a:latin typeface="Cambria Math"/>
                              </a:rPr>
                              <m:t>𝑃</m:t>
                            </m:r>
                          </m:e>
                        </m:rad>
                        <m:r>
                          <a:rPr lang="pt-BR" sz="1600" i="1">
                            <a:latin typeface="Cambria Math"/>
                          </a:rPr>
                          <m:t>∙</m:t>
                        </m:r>
                        <m:sSub>
                          <m:sSubPr>
                            <m:ctrlPr>
                              <a:rPr lang="pt-BR" sz="1600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pt-BR" sz="1600" i="1">
                                <a:latin typeface="Cambria Math"/>
                              </a:rPr>
                              <m:t>𝑑</m:t>
                            </m:r>
                          </m:sub>
                        </m:sSub>
                        <m:r>
                          <a:rPr lang="pt-BR" sz="1600" i="1">
                            <a:latin typeface="Cambria Math"/>
                          </a:rPr>
                          <m:t>∙</m:t>
                        </m:r>
                        <m:r>
                          <a:rPr lang="pt-BR" sz="1600" i="1">
                            <a:latin typeface="Cambria Math"/>
                          </a:rPr>
                          <m:t>𝑌</m:t>
                        </m:r>
                      </m:oMath>
                    </m:oMathPara>
                  </a14:m>
                  <a:endParaRPr lang="pt-BR" sz="1600" dirty="0"/>
                </a:p>
              </p:txBody>
            </p:sp>
          </mc:Choice>
          <mc:Fallback xmlns="">
            <p:sp>
              <p:nvSpPr>
                <p:cNvPr id="12" name="Retângulo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78" y="1844824"/>
                  <a:ext cx="3231589" cy="819840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etângulo 12"/>
                <p:cNvSpPr/>
                <p:nvPr/>
              </p:nvSpPr>
              <p:spPr>
                <a:xfrm>
                  <a:off x="275778" y="2642245"/>
                  <a:ext cx="4953000" cy="923330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pt-BR" sz="1200" i="1" smtClean="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pt-BR" sz="12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𝐶</m:t>
                          </m:r>
                        </m:e>
                        <m:sub>
                          <m:r>
                            <a:rPr lang="pt-BR" sz="1200">
                              <a:solidFill>
                                <a:schemeClr val="tx1">
                                  <a:lumMod val="65000"/>
                                  <a:lumOff val="35000"/>
                                </a:schemeClr>
                              </a:solidFill>
                              <a:latin typeface="Cambria Math"/>
                            </a:rPr>
                            <m:t>𝑑</m:t>
                          </m:r>
                        </m:sub>
                      </m:sSub>
                    </m:oMath>
                  </a14:m>
                  <a:r>
                    <a:rPr lang="pt-B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 – Coeficiente de descarga do medidor.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pt-B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Y – Fator de expansão do gás.</a:t>
                  </a:r>
                  <a:endParaRPr lang="pt-BR" sz="1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itchFamily="34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120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/>
                        </a:rPr>
                        <m:t>Δ</m:t>
                      </m:r>
                    </m:oMath>
                  </a14:m>
                  <a:r>
                    <a:rPr lang="pt-B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P – </a:t>
                  </a:r>
                  <a:r>
                    <a:rPr lang="pt-BR" sz="1200" dirty="0" smtClean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Diferencial </a:t>
                  </a:r>
                  <a:r>
                    <a:rPr lang="pt-BR" sz="12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itchFamily="34" charset="0"/>
                      <a:cs typeface="Arial" pitchFamily="34" charset="0"/>
                    </a:rPr>
                    <a:t>de pressão gerado no v-cone.</a:t>
                  </a:r>
                </a:p>
              </p:txBody>
            </p:sp>
          </mc:Choice>
          <mc:Fallback xmlns="">
            <p:sp>
              <p:nvSpPr>
                <p:cNvPr id="13" name="Retângulo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778" y="2642245"/>
                  <a:ext cx="4953000" cy="92333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123"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" name="Grupo 5"/>
            <p:cNvGrpSpPr/>
            <p:nvPr/>
          </p:nvGrpSpPr>
          <p:grpSpPr>
            <a:xfrm>
              <a:off x="502481" y="1431393"/>
              <a:ext cx="2822747" cy="671211"/>
              <a:chOff x="502481" y="1431393"/>
              <a:chExt cx="2822747" cy="671211"/>
            </a:xfrm>
          </p:grpSpPr>
          <p:cxnSp>
            <p:nvCxnSpPr>
              <p:cNvPr id="25" name="Conector em curva 24"/>
              <p:cNvCxnSpPr/>
              <p:nvPr/>
            </p:nvCxnSpPr>
            <p:spPr>
              <a:xfrm rot="10800000" flipV="1">
                <a:off x="502481" y="1587044"/>
                <a:ext cx="268559" cy="515560"/>
              </a:xfrm>
              <a:prstGeom prst="curvedConnector2">
                <a:avLst/>
              </a:prstGeom>
              <a:ln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/>
              <p:cNvSpPr txBox="1"/>
              <p:nvPr/>
            </p:nvSpPr>
            <p:spPr>
              <a:xfrm>
                <a:off x="732940" y="1431393"/>
                <a:ext cx="2592288" cy="387501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r>
                  <a:rPr lang="pt-BR" sz="1400" dirty="0" smtClean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Vazão volumétrica</a:t>
                </a:r>
                <a:endParaRPr lang="pt-BR" sz="14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tângulo 13"/>
              <p:cNvSpPr/>
              <p:nvPr/>
            </p:nvSpPr>
            <p:spPr>
              <a:xfrm>
                <a:off x="505594" y="4168563"/>
                <a:ext cx="1466235" cy="8198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/>
                        </a:rPr>
                        <m:t>𝛽</m:t>
                      </m:r>
                      <m:r>
                        <a:rPr lang="pt-BR" sz="1600" i="1" smtClean="0">
                          <a:latin typeface="Cambria Math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160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pt-BR" sz="1600" b="0" i="1" smtClean="0">
                              <a:latin typeface="Cambria Math"/>
                            </a:rPr>
                            <m:t>1−</m:t>
                          </m:r>
                          <m:f>
                            <m:fPr>
                              <m:ctrlPr>
                                <a:rPr lang="pt-BR" sz="1600" b="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pt-BR" sz="1600" b="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600" b="0" i="1" smtClean="0">
                                          <a:latin typeface="Cambria Math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pt-BR" sz="1600" b="0" i="1" smtClean="0">
                                          <a:latin typeface="Cambria Math"/>
                                        </a:rPr>
                                        <m:t>𝐶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pt-BR" sz="1600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pt-BR" sz="1600" b="0" i="1" smtClean="0">
                                      <a:latin typeface="Cambria Math"/>
                                    </a:rPr>
                                    <m:t>𝐷</m:t>
                                  </m:r>
                                </m:e>
                                <m:sup>
                                  <m:r>
                                    <a:rPr lang="pt-BR" sz="1600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rad>
                    </m:oMath>
                  </m:oMathPara>
                </a14:m>
                <a:endParaRPr lang="pt-BR" sz="1600" dirty="0"/>
              </a:p>
            </p:txBody>
          </p:sp>
        </mc:Choice>
        <mc:Fallback xmlns="">
          <p:sp>
            <p:nvSpPr>
              <p:cNvPr id="14" name="Retângulo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94" y="4168563"/>
                <a:ext cx="1466235" cy="81984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upo 4"/>
          <p:cNvGrpSpPr/>
          <p:nvPr/>
        </p:nvGrpSpPr>
        <p:grpSpPr>
          <a:xfrm>
            <a:off x="732297" y="3736082"/>
            <a:ext cx="2832272" cy="690261"/>
            <a:chOff x="502481" y="3736082"/>
            <a:chExt cx="2832272" cy="690261"/>
          </a:xfrm>
        </p:grpSpPr>
        <p:cxnSp>
          <p:nvCxnSpPr>
            <p:cNvPr id="27" name="Conector em curva 26"/>
            <p:cNvCxnSpPr/>
            <p:nvPr/>
          </p:nvCxnSpPr>
          <p:spPr>
            <a:xfrm rot="10800000" flipV="1">
              <a:off x="502481" y="3910783"/>
              <a:ext cx="268559" cy="515560"/>
            </a:xfrm>
            <a:prstGeom prst="curvedConnector2">
              <a:avLst/>
            </a:prstGeom>
            <a:ln>
              <a:solidFill>
                <a:srgbClr val="C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ixaDeTexto 28"/>
            <p:cNvSpPr txBox="1"/>
            <p:nvPr/>
          </p:nvSpPr>
          <p:spPr>
            <a:xfrm>
              <a:off x="742465" y="3736082"/>
              <a:ext cx="2592288" cy="38750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pt-BR" sz="1400" dirty="0" smtClean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Razão beta</a:t>
              </a:r>
              <a:endParaRPr lang="pt-BR" sz="14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="" xmlns:a16="http://schemas.microsoft.com/office/drawing/2014/main" id="{F5086362-EE4C-4C86-9925-84C62B1086D7}"/>
                  </a:ext>
                </a:extLst>
              </p:cNvPr>
              <p:cNvSpPr txBox="1"/>
              <p:nvPr/>
            </p:nvSpPr>
            <p:spPr>
              <a:xfrm>
                <a:off x="565176" y="5201989"/>
                <a:ext cx="3744416" cy="1169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spcBef>
                    <a:spcPts val="6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BR" sz="140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𝑑</m:t>
                        </m:r>
                      </m:e>
                      <m:sub>
                        <m:r>
                          <a:rPr lang="pt-BR" sz="1400" b="0" i="1" smtClean="0">
                            <a:solidFill>
                              <a:schemeClr val="tx1">
                                <a:lumMod val="65000"/>
                                <a:lumOff val="35000"/>
                              </a:schemeClr>
                            </a:solidFill>
                            <a:latin typeface="Cambria Math"/>
                            <a:cs typeface="Arial" panose="020B0604020202020204" pitchFamily="34" charset="0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pt-B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anose="020B0604020202020204" pitchFamily="34" charset="0"/>
                  </a:rPr>
                  <a:t> é o diâmetro do cone no plano de sua aresta, em condições de </a:t>
                </a:r>
                <a:r>
                  <a:rPr lang="pt-B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anose="020B0604020202020204" pitchFamily="34" charset="0"/>
                  </a:rPr>
                  <a:t>operação</a:t>
                </a:r>
                <a:r>
                  <a:rPr lang="pt-B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anose="020B0604020202020204" pitchFamily="34" charset="0"/>
                  </a:rPr>
                  <a:t>. Assim, o valor de </a:t>
                </a:r>
                <a:r>
                  <a:rPr lang="pt-BR" sz="1400" b="1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anose="020B0604020202020204" pitchFamily="34" charset="0"/>
                  </a:rPr>
                  <a:t>beta </a:t>
                </a:r>
                <a:r>
                  <a:rPr lang="pt-BR" sz="14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itchFamily="34" charset="0"/>
                    <a:cs typeface="Arial" panose="020B0604020202020204" pitchFamily="34" charset="0"/>
                  </a:rPr>
                  <a:t>representa a relação entre o diâmetro equivalente do espaço anular e o diâmetro do tubo. </a:t>
                </a: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5086362-EE4C-4C86-9925-84C62B1086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76" y="5201989"/>
                <a:ext cx="3744416" cy="1169551"/>
              </a:xfrm>
              <a:prstGeom prst="rect">
                <a:avLst/>
              </a:prstGeom>
              <a:blipFill rotWithShape="1">
                <a:blip r:embed="rId5"/>
                <a:stretch>
                  <a:fillRect l="-489" t="-521" r="-489" b="-41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124" y="375004"/>
            <a:ext cx="5070668" cy="2112778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4727848" y="2708920"/>
            <a:ext cx="4603288" cy="3919218"/>
            <a:chOff x="6353924" y="4048722"/>
            <a:chExt cx="3079327" cy="2621724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906" r="19430"/>
            <a:stretch/>
          </p:blipFill>
          <p:spPr>
            <a:xfrm>
              <a:off x="6353924" y="4048722"/>
              <a:ext cx="3079327" cy="2621724"/>
            </a:xfrm>
            <a:prstGeom prst="rect">
              <a:avLst/>
            </a:prstGeom>
          </p:spPr>
        </p:pic>
        <p:pic>
          <p:nvPicPr>
            <p:cNvPr id="2050" name="Picture 2" descr="C:\Users\thf\Desktop\TCC Cone V\Base TCC\Figuras\simulador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2816" y="4206281"/>
              <a:ext cx="2719642" cy="15298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aixaDeTexto 22">
            <a:extLst>
              <a:ext uri="{FF2B5EF4-FFF2-40B4-BE49-F238E27FC236}">
                <a16:creationId xmlns="" xmlns:a16="http://schemas.microsoft.com/office/drawing/2014/main" xmlns:a14="http://schemas.microsoft.com/office/drawing/2010/main" xmlns:mc="http://schemas.openxmlformats.org/markup-compatibility/2006" id="{F5086362-EE4C-4C86-9925-84C62B1086D7}"/>
              </a:ext>
            </a:extLst>
          </p:cNvPr>
          <p:cNvSpPr txBox="1"/>
          <p:nvPr/>
        </p:nvSpPr>
        <p:spPr>
          <a:xfrm>
            <a:off x="9423548" y="3860696"/>
            <a:ext cx="2728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Ambiente simplificado de simulação computacional, capaz de reproduzir as condições de operação do medidor tipo cone. 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9432250" y="3005438"/>
            <a:ext cx="1181722" cy="845858"/>
            <a:chOff x="5158140" y="4343678"/>
            <a:chExt cx="1181722" cy="845858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8140" y="4716848"/>
              <a:ext cx="1181722" cy="472688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4" r="18784"/>
            <a:stretch/>
          </p:blipFill>
          <p:spPr>
            <a:xfrm>
              <a:off x="5210944" y="4343678"/>
              <a:ext cx="386378" cy="341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0274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4456</TotalTime>
  <Words>1591</Words>
  <Application>Microsoft Office PowerPoint</Application>
  <PresentationFormat>Personalizar</PresentationFormat>
  <Paragraphs>226</Paragraphs>
  <Slides>28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29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Thiago Linhares Fernandes</cp:lastModifiedBy>
  <cp:revision>351</cp:revision>
  <dcterms:created xsi:type="dcterms:W3CDTF">2016-09-09T16:20:23Z</dcterms:created>
  <dcterms:modified xsi:type="dcterms:W3CDTF">2018-07-26T18:40:26Z</dcterms:modified>
</cp:coreProperties>
</file>